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Product: AI Crypto Trading Bot 2027 by CryptoProSoft (StakeProSoft). Status: coming soon, waitlist. Source: /workspace/crypto_page/crypto.html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algorithmic trading works: a strategy becomes exact rules that a program checks on live data. The rule on the right is an illustration, not a recommendation. RSI buy level 35 = bot default (facts.md, strategy-config). Sources: /workspace/crypto_page/facts.md, crypto.html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trading vs the bot, from the comparison table on the product page. Source: /workspace/crypto_page/crypto.html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steps from the product page "How the AI crypto trading bot works in 4 steps". Source: /workspace/crypto_page/crypto.html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Exchanges: Binance, Bybit, Bybit EU, OKX, Bitget, each with demo/testnet and live. Spot, USDT/USDC. Per-exchange fees and order limits. Funds stay on the user's own exchange account. Sources: /workspace/crypto_screens/crypto-robot-summary.md, crypto.html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Market-regime detection: ADX(14); trend at ADX &gt;= 25, range at ADX &lt;= 20 (strategy-config defaults, facts.md). Regime, sentiment and news filter decide which strategies may trade (summary). Higher-timeframe filter: daily 200 EMA. Sources: /workspace/crypto_screens/crypto-robot-summary.md, /workspace/crypto_page/facts.md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strategies, each on/off and per pair. Risk notes as given by the product summary (Grid low-medium, Breakout medium, Momentum highest, DCA lowest). Combined mode min. 2 confirmations: facts.md. Sources: /workspace/crypto_screens/crypto-robot-summary.md, /workspace/crypto_page/facts.md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Claude (Anthropic), OpenAI, Google Gemini or Groq; automatic fallback to the next provider with a key when the main one fails (no credit, quota, rate limit, bad key). AI news analysis (CoinDesk, Cointelegraph, Decrypt) with confidence/expiry limits and daily trade cap. AI Review daily/weekly, on/off per account, manual start. Per-pair auto-tune, pair recommendations. AI Signal strategy, admin AI Copilot. AI signals pass the same risk pipeline. Sources: /workspace/crypto_screens/crypto-robot-summary.md, /workspace/crypto_page/facts.md, crypto.html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 defaults from the current product summary (Oct 2026). Note: older code notes (facts.md) list 4% stop loss, max 5 positions, 20% cash per trade; the summary was preferred as the newer source. Source: /workspace/crypto_screens/crypto-robot-summary.md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dashboard, demo account, money values blurred. Dashboard facts: self-hosted Python web app in the browser, installable as PWA, 19 languages (Google Translate drop-down), analytics, daily reports, news page, wiki/manual EN+SV, multi-user accounts. Sources: /workspace/crypto_screens/crypto-robot-summary.md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Screenshot: analytics, demo data, money values blurred. Backtester with downloadable price history; optimizer with saveable/applyable presets; modes paper (default), demo/testnet, live. No profit claims on this slide. Sources: /workspace/crypto_screens/crypto-robot-summary.md, /workspace/crypto_page/facts.md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Coming soon, 2027 model, waitlist at https://stakeprosoft.com/contact. Risk warning text from the product page. No profit or win-rate claims in this deck. Source: /workspace/crypto_page/crypto.html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stakeprosoft.com/contact" TargetMode="External"/><Relationship Id="rId2" Type="http://schemas.openxmlformats.org/officeDocument/2006/relationships/hyperlink" Target="https://stakeprosoft.com/contact" TargetMode="External"/><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72A"/>
        </a:solidFill>
      </p:bgPr>
    </p:bg>
    <p:spTree>
      <p:nvGrpSpPr>
        <p:cNvPr id="1" name=""/>
        <p:cNvGrpSpPr/>
        <p:nvPr/>
      </p:nvGrpSpPr>
      <p:grpSpPr>
        <a:xfrm>
          <a:off x="0" y="0"/>
          <a:ext cx="0" cy="0"/>
          <a:chOff x="0" y="0"/>
          <a:chExt cx="0" cy="0"/>
        </a:xfrm>
      </p:grpSpPr>
      <p:sp>
        <p:nvSpPr>
          <p:cNvPr id="2" name="Shape 0"/>
          <p:cNvSpPr/>
          <p:nvPr/>
        </p:nvSpPr>
        <p:spPr>
          <a:xfrm flipV="1">
            <a:off x="0" y="0"/>
            <a:ext cx="11813134" cy="6277356"/>
          </a:xfrm>
          <a:prstGeom prst="line">
            <a:avLst/>
          </a:prstGeom>
          <a:noFill/>
          <a:ln w="9525">
            <a:solidFill>
              <a:srgbClr val="1E2D45"/>
            </a:solidFill>
            <a:prstDash val="solid"/>
          </a:ln>
        </p:spPr>
      </p:sp>
      <p:sp>
        <p:nvSpPr>
          <p:cNvPr id="3" name="Shape 1"/>
          <p:cNvSpPr/>
          <p:nvPr/>
        </p:nvSpPr>
        <p:spPr>
          <a:xfrm>
            <a:off x="5016398" y="0"/>
            <a:ext cx="13271602" cy="6029554"/>
          </a:xfrm>
          <a:prstGeom prst="line">
            <a:avLst/>
          </a:prstGeom>
          <a:noFill/>
          <a:ln w="9525">
            <a:solidFill>
              <a:srgbClr val="1E2D45"/>
            </a:solidFill>
            <a:prstDash val="solid"/>
          </a:ln>
        </p:spPr>
      </p:sp>
      <p:sp>
        <p:nvSpPr>
          <p:cNvPr id="4" name="Shape 2"/>
          <p:cNvSpPr/>
          <p:nvPr/>
        </p:nvSpPr>
        <p:spPr>
          <a:xfrm flipH="1">
            <a:off x="13726058" y="4250131"/>
            <a:ext cx="4561942" cy="6036869"/>
          </a:xfrm>
          <a:prstGeom prst="line">
            <a:avLst/>
          </a:prstGeom>
          <a:noFill/>
          <a:ln w="9525">
            <a:solidFill>
              <a:srgbClr val="1E2D45"/>
            </a:solidFill>
            <a:prstDash val="solid"/>
          </a:ln>
        </p:spPr>
      </p:sp>
      <p:sp>
        <p:nvSpPr>
          <p:cNvPr id="5" name="Text 3"/>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6" name="Text 4"/>
          <p:cNvSpPr/>
          <p:nvPr/>
        </p:nvSpPr>
        <p:spPr>
          <a:xfrm>
            <a:off x="12435840" y="457200"/>
            <a:ext cx="4572000" cy="548640"/>
          </a:xfrm>
          <a:prstGeom prst="rect">
            <a:avLst/>
          </a:prstGeom>
          <a:noFill/>
          <a:ln/>
        </p:spPr>
        <p:txBody>
          <a:bodyPr wrap="square" lIns="0" tIns="0" rIns="0" bIns="0" rtlCol="0" anchor="t">
            <a:spAutoFit/>
          </a:bodyPr>
          <a:lstStyle/>
          <a:p>
            <a:pPr algn="r" indent="0" marL="0">
              <a:buNone/>
            </a:pPr>
            <a:r>
              <a:rPr lang="en-US" sz="2500" dirty="0">
                <a:solidFill>
                  <a:srgbClr val="E2E8F0"/>
                </a:solidFill>
                <a:latin typeface="Inter Tight" pitchFamily="34" charset="0"/>
                <a:ea typeface="Inter Tight" pitchFamily="34" charset="-122"/>
                <a:cs typeface="Inter Tight" pitchFamily="34" charset="-120"/>
              </a:rPr>
              <a:t>by StakeProSoft</a:t>
            </a:r>
            <a:endParaRPr lang="en-US" sz="2500" dirty="0"/>
          </a:p>
        </p:txBody>
      </p:sp>
      <p:sp>
        <p:nvSpPr>
          <p:cNvPr id="7" name="Text 5"/>
          <p:cNvSpPr/>
          <p:nvPr/>
        </p:nvSpPr>
        <p:spPr>
          <a:xfrm>
            <a:off x="1737360" y="3749040"/>
            <a:ext cx="14813280" cy="2468880"/>
          </a:xfrm>
          <a:prstGeom prst="rect">
            <a:avLst/>
          </a:prstGeom>
          <a:noFill/>
          <a:ln/>
        </p:spPr>
        <p:txBody>
          <a:bodyPr wrap="none" lIns="0" tIns="0" rIns="0" bIns="0" rtlCol="0" anchor="t"/>
          <a:lstStyle/>
          <a:p>
            <a:pPr indent="0" marL="0">
              <a:buNone/>
            </a:pPr>
            <a:r>
              <a:rPr lang="en-US" sz="15000" dirty="0">
                <a:solidFill>
                  <a:srgbClr val="F1F5F9"/>
                </a:solidFill>
                <a:latin typeface="Inter Tight" pitchFamily="34" charset="0"/>
                <a:ea typeface="Inter Tight" pitchFamily="34" charset="-122"/>
                <a:cs typeface="Inter Tight" pitchFamily="34" charset="-120"/>
              </a:rPr>
              <a:t>CryptoProSoft</a:t>
            </a:r>
            <a:endParaRPr lang="en-US" sz="15000" dirty="0"/>
          </a:p>
        </p:txBody>
      </p:sp>
      <p:sp>
        <p:nvSpPr>
          <p:cNvPr id="8" name="Shape 6"/>
          <p:cNvSpPr/>
          <p:nvPr/>
        </p:nvSpPr>
        <p:spPr>
          <a:xfrm>
            <a:off x="13670280" y="3657600"/>
            <a:ext cx="960120" cy="960120"/>
          </a:xfrm>
          <a:prstGeom prst="ellipse">
            <a:avLst/>
          </a:prstGeom>
          <a:solidFill>
            <a:srgbClr val="3B82F6"/>
          </a:solidFill>
          <a:ln/>
        </p:spPr>
      </p:sp>
      <p:sp>
        <p:nvSpPr>
          <p:cNvPr id="9" name="Text 7"/>
          <p:cNvSpPr/>
          <p:nvPr/>
        </p:nvSpPr>
        <p:spPr>
          <a:xfrm>
            <a:off x="13670280" y="3657600"/>
            <a:ext cx="960120" cy="960120"/>
          </a:xfrm>
          <a:prstGeom prst="rect">
            <a:avLst/>
          </a:prstGeom>
          <a:noFill/>
          <a:ln/>
        </p:spPr>
        <p:txBody>
          <a:bodyPr wrap="square" lIns="0" tIns="0" rIns="0" bIns="0" rtlCol="0" anchor="ctr"/>
          <a:lstStyle/>
          <a:p>
            <a:pPr algn="ctr" indent="0" marL="0">
              <a:buNone/>
            </a:pPr>
            <a:r>
              <a:rPr lang="en-US" sz="3200" b="1" dirty="0">
                <a:solidFill>
                  <a:srgbClr val="F1F5F9"/>
                </a:solidFill>
                <a:latin typeface="Inter Tight" pitchFamily="34" charset="0"/>
                <a:ea typeface="Inter Tight" pitchFamily="34" charset="-122"/>
                <a:cs typeface="Inter Tight" pitchFamily="34" charset="-120"/>
              </a:rPr>
              <a:t>AI</a:t>
            </a:r>
            <a:endParaRPr lang="en-US" sz="3200" dirty="0"/>
          </a:p>
        </p:txBody>
      </p:sp>
      <p:sp>
        <p:nvSpPr>
          <p:cNvPr id="10" name="Text 8"/>
          <p:cNvSpPr/>
          <p:nvPr/>
        </p:nvSpPr>
        <p:spPr>
          <a:xfrm>
            <a:off x="1810512" y="6446520"/>
            <a:ext cx="12801600" cy="822960"/>
          </a:xfrm>
          <a:prstGeom prst="rect">
            <a:avLst/>
          </a:prstGeom>
          <a:noFill/>
          <a:ln/>
        </p:spPr>
        <p:txBody>
          <a:bodyPr wrap="square" lIns="0" tIns="0" rIns="0" bIns="0" rtlCol="0" anchor="t">
            <a:spAutoFit/>
          </a:bodyPr>
          <a:lstStyle/>
          <a:p>
            <a:pPr indent="0" marL="0">
              <a:buNone/>
            </a:pPr>
            <a:r>
              <a:rPr lang="en-US" sz="4400" dirty="0">
                <a:solidFill>
                  <a:srgbClr val="F1F5F9"/>
                </a:solidFill>
                <a:latin typeface="Inter Tight" pitchFamily="34" charset="0"/>
                <a:ea typeface="Inter Tight" pitchFamily="34" charset="-122"/>
                <a:cs typeface="Inter Tight" pitchFamily="34" charset="-120"/>
              </a:rPr>
              <a:t>AI Crypto Trading Bot 2027</a:t>
            </a:r>
            <a:endParaRPr lang="en-US" sz="4400" dirty="0"/>
          </a:p>
        </p:txBody>
      </p:sp>
      <p:sp>
        <p:nvSpPr>
          <p:cNvPr id="11" name="Text 9"/>
          <p:cNvSpPr/>
          <p:nvPr/>
        </p:nvSpPr>
        <p:spPr>
          <a:xfrm>
            <a:off x="1810512" y="7406640"/>
            <a:ext cx="12801600" cy="548640"/>
          </a:xfrm>
          <a:prstGeom prst="rect">
            <a:avLst/>
          </a:prstGeom>
          <a:noFill/>
          <a:ln/>
        </p:spPr>
        <p:txBody>
          <a:bodyPr wrap="square" lIns="0" tIns="0" rIns="0" bIns="0" rtlCol="0" anchor="t">
            <a:spAutoFit/>
          </a:bodyPr>
          <a:lstStyle/>
          <a:p>
            <a:pPr indent="0" marL="0">
              <a:buNone/>
            </a:pPr>
            <a:r>
              <a:rPr lang="en-US" sz="2600" dirty="0">
                <a:solidFill>
                  <a:srgbClr val="60A5FA"/>
                </a:solidFill>
                <a:latin typeface="Inter Tight" pitchFamily="34" charset="0"/>
                <a:ea typeface="Inter Tight" pitchFamily="34" charset="-122"/>
                <a:cs typeface="Inter Tight" pitchFamily="34" charset="-120"/>
              </a:rPr>
              <a:t>Coming soon · Join the waitlist for early access</a:t>
            </a:r>
            <a:endParaRPr lang="en-US" sz="2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Text 1"/>
          <p:cNvSpPr/>
          <p:nvPr/>
        </p:nvSpPr>
        <p:spPr>
          <a:xfrm>
            <a:off x="1956816" y="1920240"/>
            <a:ext cx="6677315" cy="2926080"/>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Algorithmic trading: rules instead of gut feeling</a:t>
            </a:r>
            <a:endParaRPr lang="en-US" sz="6000" dirty="0"/>
          </a:p>
        </p:txBody>
      </p:sp>
      <p:sp>
        <p:nvSpPr>
          <p:cNvPr id="5" name="Text 2"/>
          <p:cNvSpPr/>
          <p:nvPr/>
        </p:nvSpPr>
        <p:spPr>
          <a:xfrm>
            <a:off x="1956816" y="5257800"/>
            <a:ext cx="6677315" cy="310896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A trading bot turns a strategy into exact rules. It reads live prices, calculates indicators such as RSI, EMA or ATR, and acts only when every condition is met. AI adds a second layer: it reads the news, reviews results and suggests better settings.</a:t>
            </a:r>
            <a:endParaRPr lang="en-US" sz="2000" dirty="0"/>
          </a:p>
        </p:txBody>
      </p:sp>
      <p:sp>
        <p:nvSpPr>
          <p:cNvPr id="6" name="Shape 3"/>
          <p:cNvSpPr/>
          <p:nvPr/>
        </p:nvSpPr>
        <p:spPr>
          <a:xfrm>
            <a:off x="9692640" y="2148840"/>
            <a:ext cx="6949440" cy="6126480"/>
          </a:xfrm>
          <a:prstGeom prst="rect">
            <a:avLst/>
          </a:prstGeom>
          <a:solidFill>
            <a:srgbClr val="131A2A"/>
          </a:solidFill>
          <a:ln w="12700">
            <a:solidFill>
              <a:srgbClr val="1E2D45"/>
            </a:solidFill>
            <a:prstDash val="solid"/>
          </a:ln>
        </p:spPr>
      </p:sp>
      <p:sp>
        <p:nvSpPr>
          <p:cNvPr id="7" name="Text 4"/>
          <p:cNvSpPr/>
          <p:nvPr/>
        </p:nvSpPr>
        <p:spPr>
          <a:xfrm>
            <a:off x="10287000" y="2606040"/>
            <a:ext cx="585216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Example rule (illustration)</a:t>
            </a:r>
            <a:endParaRPr lang="en-US" sz="2400" dirty="0"/>
          </a:p>
        </p:txBody>
      </p:sp>
      <p:sp>
        <p:nvSpPr>
          <p:cNvPr id="8" name="Text 5"/>
          <p:cNvSpPr/>
          <p:nvPr/>
        </p:nvSpPr>
        <p:spPr>
          <a:xfrm>
            <a:off x="10287000" y="3383280"/>
            <a:ext cx="5852160" cy="3566160"/>
          </a:xfrm>
          <a:prstGeom prst="rect">
            <a:avLst/>
          </a:prstGeom>
          <a:noFill/>
          <a:ln/>
        </p:spPr>
        <p:txBody>
          <a:bodyPr wrap="square" rtlCol="0" anchor="t">
            <a:spAutoFit/>
          </a:bodyPr>
          <a:lstStyle/>
          <a:p>
            <a:pPr indent="0" marL="0">
              <a:lnSpc>
                <a:spcPct val="110000"/>
              </a:lnSpc>
              <a:spcAft>
                <a:spcPts val="1800"/>
              </a:spcAft>
              <a:buNone/>
            </a:pPr>
            <a:r>
              <a:rPr lang="en-US" sz="2600" b="1" dirty="0">
                <a:solidFill>
                  <a:srgbClr val="60A5FA"/>
                </a:solidFill>
                <a:latin typeface="Inter Tight" pitchFamily="34" charset="0"/>
                <a:ea typeface="Inter Tight" pitchFamily="34" charset="-122"/>
                <a:cs typeface="Inter Tight" pitchFamily="34" charset="-120"/>
              </a:rPr>
              <a:t>IF  </a:t>
            </a:r>
            <a:r>
              <a:rPr lang="en-US" sz="2600" dirty="0">
                <a:solidFill>
                  <a:srgbClr val="F1F5F9"/>
                </a:solidFill>
                <a:latin typeface="Inter Tight" pitchFamily="34" charset="0"/>
                <a:ea typeface="Inter Tight" pitchFamily="34" charset="-122"/>
                <a:cs typeface="Inter Tight" pitchFamily="34" charset="-120"/>
              </a:rPr>
              <a:t>the market is in a range</a:t>
            </a:r>
            <a:endParaRPr lang="en-US" sz="2600" dirty="0"/>
          </a:p>
          <a:p>
            <a:pPr indent="0" marL="0">
              <a:lnSpc>
                <a:spcPct val="110000"/>
              </a:lnSpc>
              <a:spcAft>
                <a:spcPts val="1800"/>
              </a:spcAft>
              <a:buNone/>
            </a:pPr>
            <a:r>
              <a:rPr lang="en-US" sz="2600" b="1" dirty="0">
                <a:solidFill>
                  <a:srgbClr val="60A5FA"/>
                </a:solidFill>
                <a:latin typeface="Inter Tight" pitchFamily="34" charset="0"/>
                <a:ea typeface="Inter Tight" pitchFamily="34" charset="-122"/>
                <a:cs typeface="Inter Tight" pitchFamily="34" charset="-120"/>
              </a:rPr>
              <a:t>AND  </a:t>
            </a:r>
            <a:r>
              <a:rPr lang="en-US" sz="2600" dirty="0">
                <a:solidFill>
                  <a:srgbClr val="F1F5F9"/>
                </a:solidFill>
                <a:latin typeface="Inter Tight" pitchFamily="34" charset="0"/>
                <a:ea typeface="Inter Tight" pitchFamily="34" charset="-122"/>
                <a:cs typeface="Inter Tight" pitchFamily="34" charset="-120"/>
              </a:rPr>
              <a:t>RSI(14) is below 35 on a closed candle</a:t>
            </a:r>
            <a:endParaRPr lang="en-US" sz="2600" dirty="0"/>
          </a:p>
          <a:p>
            <a:pPr indent="0" marL="0">
              <a:lnSpc>
                <a:spcPct val="110000"/>
              </a:lnSpc>
              <a:spcAft>
                <a:spcPts val="1800"/>
              </a:spcAft>
              <a:buNone/>
            </a:pPr>
            <a:r>
              <a:rPr lang="en-US" sz="2600" b="1" dirty="0">
                <a:solidFill>
                  <a:srgbClr val="60A5FA"/>
                </a:solidFill>
                <a:latin typeface="Inter Tight" pitchFamily="34" charset="0"/>
                <a:ea typeface="Inter Tight" pitchFamily="34" charset="-122"/>
                <a:cs typeface="Inter Tight" pitchFamily="34" charset="-120"/>
              </a:rPr>
              <a:t>THEN  </a:t>
            </a:r>
            <a:r>
              <a:rPr lang="en-US" sz="2600" dirty="0">
                <a:solidFill>
                  <a:srgbClr val="F1F5F9"/>
                </a:solidFill>
                <a:latin typeface="Inter Tight" pitchFamily="34" charset="0"/>
                <a:ea typeface="Inter Tight" pitchFamily="34" charset="-122"/>
                <a:cs typeface="Inter Tight" pitchFamily="34" charset="-120"/>
              </a:rPr>
              <a:t>buy, sized at 2% risk</a:t>
            </a:r>
            <a:endParaRPr lang="en-US" sz="2600" dirty="0"/>
          </a:p>
          <a:p>
            <a:pPr indent="0" marL="0">
              <a:lnSpc>
                <a:spcPct val="110000"/>
              </a:lnSpc>
              <a:spcAft>
                <a:spcPts val="1800"/>
              </a:spcAft>
              <a:buNone/>
            </a:pPr>
            <a:r>
              <a:rPr lang="en-US" sz="2600" b="1" dirty="0">
                <a:solidFill>
                  <a:srgbClr val="60A5FA"/>
                </a:solidFill>
                <a:latin typeface="Inter Tight" pitchFamily="34" charset="0"/>
                <a:ea typeface="Inter Tight" pitchFamily="34" charset="-122"/>
                <a:cs typeface="Inter Tight" pitchFamily="34" charset="-120"/>
              </a:rPr>
              <a:t>EXIT  </a:t>
            </a:r>
            <a:r>
              <a:rPr lang="en-US" sz="2600" dirty="0">
                <a:solidFill>
                  <a:srgbClr val="F1F5F9"/>
                </a:solidFill>
                <a:latin typeface="Inter Tight" pitchFamily="34" charset="0"/>
                <a:ea typeface="Inter Tight" pitchFamily="34" charset="-122"/>
                <a:cs typeface="Inter Tight" pitchFamily="34" charset="-120"/>
              </a:rPr>
              <a:t>at stop loss, take profit or trailing stop</a:t>
            </a:r>
            <a:endParaRPr lang="en-US" sz="2600" dirty="0"/>
          </a:p>
        </p:txBody>
      </p:sp>
      <p:sp>
        <p:nvSpPr>
          <p:cNvPr id="9" name="Text 6"/>
          <p:cNvSpPr/>
          <p:nvPr/>
        </p:nvSpPr>
        <p:spPr>
          <a:xfrm>
            <a:off x="10287000" y="7269480"/>
            <a:ext cx="5852160" cy="548640"/>
          </a:xfrm>
          <a:prstGeom prst="rect">
            <a:avLst/>
          </a:prstGeom>
          <a:noFill/>
          <a:ln/>
        </p:spPr>
        <p:txBody>
          <a:bodyPr wrap="square" rtlCol="0" anchor="t">
            <a:spAutoFit/>
          </a:bodyPr>
          <a:lstStyle/>
          <a:p>
            <a:pPr indent="0" marL="0">
              <a:buNone/>
            </a:pPr>
            <a:r>
              <a:rPr lang="en-US" sz="1800" dirty="0">
                <a:solidFill>
                  <a:srgbClr val="94A3B8"/>
                </a:solidFill>
                <a:latin typeface="Inter Tight" pitchFamily="34" charset="0"/>
                <a:ea typeface="Inter Tight" pitchFamily="34" charset="-122"/>
                <a:cs typeface="Inter Tight" pitchFamily="34" charset="-120"/>
              </a:rPr>
              <a:t>The same rule runs the same way, every time.</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Shape 1"/>
          <p:cNvSpPr/>
          <p:nvPr/>
        </p:nvSpPr>
        <p:spPr>
          <a:xfrm>
            <a:off x="10483596" y="0"/>
            <a:ext cx="7804404" cy="4246474"/>
          </a:xfrm>
          <a:prstGeom prst="line">
            <a:avLst/>
          </a:prstGeom>
          <a:noFill/>
          <a:ln w="9525">
            <a:solidFill>
              <a:srgbClr val="3B82F6"/>
            </a:solidFill>
            <a:prstDash val="solid"/>
          </a:ln>
        </p:spPr>
      </p:sp>
      <p:sp>
        <p:nvSpPr>
          <p:cNvPr id="5" name="Text 2"/>
          <p:cNvSpPr/>
          <p:nvPr/>
        </p:nvSpPr>
        <p:spPr>
          <a:xfrm>
            <a:off x="2121408" y="1741932"/>
            <a:ext cx="10972800" cy="1108253"/>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Why trade with a bot?</a:t>
            </a:r>
            <a:endParaRPr lang="en-US" sz="6000" dirty="0"/>
          </a:p>
        </p:txBody>
      </p:sp>
      <p:sp>
        <p:nvSpPr>
          <p:cNvPr id="6" name="Text 3"/>
          <p:cNvSpPr/>
          <p:nvPr/>
        </p:nvSpPr>
        <p:spPr>
          <a:xfrm>
            <a:off x="2121408" y="3784702"/>
            <a:ext cx="635828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01. Watches the market 24/7</a:t>
            </a:r>
            <a:endParaRPr lang="en-US" sz="2400" dirty="0"/>
          </a:p>
        </p:txBody>
      </p:sp>
      <p:sp>
        <p:nvSpPr>
          <p:cNvPr id="7" name="Text 4"/>
          <p:cNvSpPr/>
          <p:nvPr/>
        </p:nvSpPr>
        <p:spPr>
          <a:xfrm>
            <a:off x="2121408" y="4360774"/>
            <a:ext cx="6677315"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Crypto never sleeps. The bot checks its signals around the clock, on closed candles only.</a:t>
            </a:r>
            <a:endParaRPr lang="en-US" sz="2000" dirty="0"/>
          </a:p>
        </p:txBody>
      </p:sp>
      <p:sp>
        <p:nvSpPr>
          <p:cNvPr id="8" name="Text 5"/>
          <p:cNvSpPr/>
          <p:nvPr/>
        </p:nvSpPr>
        <p:spPr>
          <a:xfrm>
            <a:off x="2121408" y="6546190"/>
            <a:ext cx="635828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02. Same rules every time</a:t>
            </a:r>
            <a:endParaRPr lang="en-US" sz="2400" dirty="0"/>
          </a:p>
        </p:txBody>
      </p:sp>
      <p:sp>
        <p:nvSpPr>
          <p:cNvPr id="9" name="Text 6"/>
          <p:cNvSpPr/>
          <p:nvPr/>
        </p:nvSpPr>
        <p:spPr>
          <a:xfrm>
            <a:off x="2121408" y="7122262"/>
            <a:ext cx="6677315"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No mood and no gut feeling. Each strategy follows its own rules exactly.</a:t>
            </a:r>
            <a:endParaRPr lang="en-US" sz="2000" dirty="0"/>
          </a:p>
        </p:txBody>
      </p:sp>
      <p:sp>
        <p:nvSpPr>
          <p:cNvPr id="10" name="Text 7"/>
          <p:cNvSpPr/>
          <p:nvPr/>
        </p:nvSpPr>
        <p:spPr>
          <a:xfrm>
            <a:off x="9984334" y="3784702"/>
            <a:ext cx="6182898"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03. Exits are always applied</a:t>
            </a:r>
            <a:endParaRPr lang="en-US" sz="2400" dirty="0"/>
          </a:p>
        </p:txBody>
      </p:sp>
      <p:sp>
        <p:nvSpPr>
          <p:cNvPr id="11" name="Text 8"/>
          <p:cNvSpPr/>
          <p:nvPr/>
        </p:nvSpPr>
        <p:spPr>
          <a:xfrm>
            <a:off x="9984334" y="4360774"/>
            <a:ext cx="6182898"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Stop loss, take profit and trailing stops are never skipped or moved by hand.</a:t>
            </a:r>
            <a:endParaRPr lang="en-US" sz="2000" dirty="0"/>
          </a:p>
        </p:txBody>
      </p:sp>
      <p:sp>
        <p:nvSpPr>
          <p:cNvPr id="12" name="Text 9"/>
          <p:cNvSpPr/>
          <p:nvPr/>
        </p:nvSpPr>
        <p:spPr>
          <a:xfrm>
            <a:off x="9984334" y="6546190"/>
            <a:ext cx="6182898"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04. Automatic daily loss limit</a:t>
            </a:r>
            <a:endParaRPr lang="en-US" sz="2400" dirty="0"/>
          </a:p>
        </p:txBody>
      </p:sp>
      <p:sp>
        <p:nvSpPr>
          <p:cNvPr id="13" name="Text 10"/>
          <p:cNvSpPr/>
          <p:nvPr/>
        </p:nvSpPr>
        <p:spPr>
          <a:xfrm>
            <a:off x="9984334" y="7122262"/>
            <a:ext cx="6182898"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A kill switch stops trading at the daily loss limit. No willpower needed.</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Text 1"/>
          <p:cNvSpPr/>
          <p:nvPr/>
        </p:nvSpPr>
        <p:spPr>
          <a:xfrm>
            <a:off x="1683410" y="1584655"/>
            <a:ext cx="13716000" cy="1015898"/>
          </a:xfrm>
          <a:prstGeom prst="rect">
            <a:avLst/>
          </a:prstGeom>
          <a:noFill/>
          <a:ln/>
        </p:spPr>
        <p:txBody>
          <a:bodyPr wrap="square" rtlCol="0" anchor="t">
            <a:spAutoFit/>
          </a:bodyPr>
          <a:lstStyle/>
          <a:p>
            <a:pPr indent="0" marL="0">
              <a:buNone/>
            </a:pPr>
            <a:r>
              <a:rPr lang="en-US" sz="6000" dirty="0">
                <a:solidFill>
                  <a:srgbClr val="F1F5F9"/>
                </a:solidFill>
                <a:latin typeface="Inter Tight" pitchFamily="34" charset="0"/>
                <a:ea typeface="Inter Tight" pitchFamily="34" charset="-122"/>
                <a:cs typeface="Inter Tight" pitchFamily="34" charset="-120"/>
              </a:rPr>
              <a:t>How the bot works in 4 steps</a:t>
            </a:r>
            <a:endParaRPr lang="en-US" sz="6000" dirty="0"/>
          </a:p>
        </p:txBody>
      </p:sp>
      <p:sp>
        <p:nvSpPr>
          <p:cNvPr id="5" name="Shape 2"/>
          <p:cNvSpPr/>
          <p:nvPr/>
        </p:nvSpPr>
        <p:spPr>
          <a:xfrm>
            <a:off x="2917850" y="4526280"/>
            <a:ext cx="2514600" cy="0"/>
          </a:xfrm>
          <a:prstGeom prst="line">
            <a:avLst/>
          </a:prstGeom>
          <a:noFill/>
          <a:ln w="19050">
            <a:solidFill>
              <a:srgbClr val="1E2D45"/>
            </a:solidFill>
            <a:prstDash val="solid"/>
          </a:ln>
        </p:spPr>
      </p:sp>
      <p:sp>
        <p:nvSpPr>
          <p:cNvPr id="6" name="Shape 3"/>
          <p:cNvSpPr/>
          <p:nvPr/>
        </p:nvSpPr>
        <p:spPr>
          <a:xfrm>
            <a:off x="1683410" y="3977640"/>
            <a:ext cx="1097280" cy="1097280"/>
          </a:xfrm>
          <a:prstGeom prst="ellipse">
            <a:avLst/>
          </a:prstGeom>
          <a:solidFill>
            <a:srgbClr val="3B82F6"/>
          </a:solidFill>
          <a:ln/>
        </p:spPr>
      </p:sp>
      <p:sp>
        <p:nvSpPr>
          <p:cNvPr id="7" name="Text 4"/>
          <p:cNvSpPr/>
          <p:nvPr/>
        </p:nvSpPr>
        <p:spPr>
          <a:xfrm>
            <a:off x="1683410" y="3977640"/>
            <a:ext cx="1097280" cy="1097280"/>
          </a:xfrm>
          <a:prstGeom prst="rect">
            <a:avLst/>
          </a:prstGeom>
          <a:noFill/>
          <a:ln/>
        </p:spPr>
        <p:txBody>
          <a:bodyPr wrap="square" lIns="0" tIns="0" rIns="0" bIns="0" rtlCol="0" anchor="ctr"/>
          <a:lstStyle/>
          <a:p>
            <a:pPr algn="ctr" indent="0" marL="0">
              <a:buNone/>
            </a:pPr>
            <a:r>
              <a:rPr lang="en-US" sz="3600" b="1" dirty="0">
                <a:solidFill>
                  <a:srgbClr val="F1F5F9"/>
                </a:solidFill>
                <a:latin typeface="Inter Tight" pitchFamily="34" charset="0"/>
                <a:ea typeface="Inter Tight" pitchFamily="34" charset="-122"/>
                <a:cs typeface="Inter Tight" pitchFamily="34" charset="-120"/>
              </a:rPr>
              <a:t>1</a:t>
            </a:r>
            <a:endParaRPr lang="en-US" sz="3600" dirty="0"/>
          </a:p>
        </p:txBody>
      </p:sp>
      <p:sp>
        <p:nvSpPr>
          <p:cNvPr id="8" name="Text 5"/>
          <p:cNvSpPr/>
          <p:nvPr/>
        </p:nvSpPr>
        <p:spPr>
          <a:xfrm>
            <a:off x="1683410" y="5715000"/>
            <a:ext cx="342900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Connect and choose</a:t>
            </a:r>
            <a:endParaRPr lang="en-US" sz="2400" dirty="0"/>
          </a:p>
        </p:txBody>
      </p:sp>
      <p:sp>
        <p:nvSpPr>
          <p:cNvPr id="9" name="Text 6"/>
          <p:cNvSpPr/>
          <p:nvPr/>
        </p:nvSpPr>
        <p:spPr>
          <a:xfrm>
            <a:off x="1683410" y="6291072"/>
            <a:ext cx="3429000" cy="237744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Connect your exchange in demo or live mode. Pick your pairs, strategies and risk level.</a:t>
            </a:r>
            <a:endParaRPr lang="en-US" sz="2000" dirty="0"/>
          </a:p>
        </p:txBody>
      </p:sp>
      <p:sp>
        <p:nvSpPr>
          <p:cNvPr id="10" name="Shape 7"/>
          <p:cNvSpPr/>
          <p:nvPr/>
        </p:nvSpPr>
        <p:spPr>
          <a:xfrm>
            <a:off x="6666890" y="4526280"/>
            <a:ext cx="2514600" cy="0"/>
          </a:xfrm>
          <a:prstGeom prst="line">
            <a:avLst/>
          </a:prstGeom>
          <a:noFill/>
          <a:ln w="19050">
            <a:solidFill>
              <a:srgbClr val="1E2D45"/>
            </a:solidFill>
            <a:prstDash val="solid"/>
          </a:ln>
        </p:spPr>
      </p:sp>
      <p:sp>
        <p:nvSpPr>
          <p:cNvPr id="11" name="Shape 8"/>
          <p:cNvSpPr/>
          <p:nvPr/>
        </p:nvSpPr>
        <p:spPr>
          <a:xfrm>
            <a:off x="5432450" y="3977640"/>
            <a:ext cx="1097280" cy="1097280"/>
          </a:xfrm>
          <a:prstGeom prst="ellipse">
            <a:avLst/>
          </a:prstGeom>
          <a:solidFill>
            <a:srgbClr val="3B82F6"/>
          </a:solidFill>
          <a:ln/>
        </p:spPr>
      </p:sp>
      <p:sp>
        <p:nvSpPr>
          <p:cNvPr id="12" name="Text 9"/>
          <p:cNvSpPr/>
          <p:nvPr/>
        </p:nvSpPr>
        <p:spPr>
          <a:xfrm>
            <a:off x="5432450" y="3977640"/>
            <a:ext cx="1097280" cy="1097280"/>
          </a:xfrm>
          <a:prstGeom prst="rect">
            <a:avLst/>
          </a:prstGeom>
          <a:noFill/>
          <a:ln/>
        </p:spPr>
        <p:txBody>
          <a:bodyPr wrap="square" lIns="0" tIns="0" rIns="0" bIns="0" rtlCol="0" anchor="ctr"/>
          <a:lstStyle/>
          <a:p>
            <a:pPr algn="ctr" indent="0" marL="0">
              <a:buNone/>
            </a:pPr>
            <a:r>
              <a:rPr lang="en-US" sz="3600" b="1" dirty="0">
                <a:solidFill>
                  <a:srgbClr val="F1F5F9"/>
                </a:solidFill>
                <a:latin typeface="Inter Tight" pitchFamily="34" charset="0"/>
                <a:ea typeface="Inter Tight" pitchFamily="34" charset="-122"/>
                <a:cs typeface="Inter Tight" pitchFamily="34" charset="-120"/>
              </a:rPr>
              <a:t>2</a:t>
            </a:r>
            <a:endParaRPr lang="en-US" sz="3600" dirty="0"/>
          </a:p>
        </p:txBody>
      </p:sp>
      <p:sp>
        <p:nvSpPr>
          <p:cNvPr id="13" name="Text 10"/>
          <p:cNvSpPr/>
          <p:nvPr/>
        </p:nvSpPr>
        <p:spPr>
          <a:xfrm>
            <a:off x="5432450" y="5715000"/>
            <a:ext cx="342900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Read the market</a:t>
            </a:r>
            <a:endParaRPr lang="en-US" sz="2400" dirty="0"/>
          </a:p>
        </p:txBody>
      </p:sp>
      <p:sp>
        <p:nvSpPr>
          <p:cNvPr id="14" name="Text 11"/>
          <p:cNvSpPr/>
          <p:nvPr/>
        </p:nvSpPr>
        <p:spPr>
          <a:xfrm>
            <a:off x="5432450" y="6291072"/>
            <a:ext cx="3429000" cy="237744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Live prices stream in. The bot checks the regime, news sentiment and the higher-timeframe trend.</a:t>
            </a:r>
            <a:endParaRPr lang="en-US" sz="2000" dirty="0"/>
          </a:p>
        </p:txBody>
      </p:sp>
      <p:sp>
        <p:nvSpPr>
          <p:cNvPr id="15" name="Shape 12"/>
          <p:cNvSpPr/>
          <p:nvPr/>
        </p:nvSpPr>
        <p:spPr>
          <a:xfrm>
            <a:off x="10415930" y="4526280"/>
            <a:ext cx="2514600" cy="0"/>
          </a:xfrm>
          <a:prstGeom prst="line">
            <a:avLst/>
          </a:prstGeom>
          <a:noFill/>
          <a:ln w="19050">
            <a:solidFill>
              <a:srgbClr val="1E2D45"/>
            </a:solidFill>
            <a:prstDash val="solid"/>
          </a:ln>
        </p:spPr>
      </p:sp>
      <p:sp>
        <p:nvSpPr>
          <p:cNvPr id="16" name="Shape 13"/>
          <p:cNvSpPr/>
          <p:nvPr/>
        </p:nvSpPr>
        <p:spPr>
          <a:xfrm>
            <a:off x="9181490" y="3977640"/>
            <a:ext cx="1097280" cy="1097280"/>
          </a:xfrm>
          <a:prstGeom prst="ellipse">
            <a:avLst/>
          </a:prstGeom>
          <a:solidFill>
            <a:srgbClr val="3B82F6"/>
          </a:solidFill>
          <a:ln/>
        </p:spPr>
      </p:sp>
      <p:sp>
        <p:nvSpPr>
          <p:cNvPr id="17" name="Text 14"/>
          <p:cNvSpPr/>
          <p:nvPr/>
        </p:nvSpPr>
        <p:spPr>
          <a:xfrm>
            <a:off x="9181490" y="3977640"/>
            <a:ext cx="1097280" cy="1097280"/>
          </a:xfrm>
          <a:prstGeom prst="rect">
            <a:avLst/>
          </a:prstGeom>
          <a:noFill/>
          <a:ln/>
        </p:spPr>
        <p:txBody>
          <a:bodyPr wrap="square" lIns="0" tIns="0" rIns="0" bIns="0" rtlCol="0" anchor="ctr"/>
          <a:lstStyle/>
          <a:p>
            <a:pPr algn="ctr" indent="0" marL="0">
              <a:buNone/>
            </a:pPr>
            <a:r>
              <a:rPr lang="en-US" sz="3600" b="1" dirty="0">
                <a:solidFill>
                  <a:srgbClr val="F1F5F9"/>
                </a:solidFill>
                <a:latin typeface="Inter Tight" pitchFamily="34" charset="0"/>
                <a:ea typeface="Inter Tight" pitchFamily="34" charset="-122"/>
                <a:cs typeface="Inter Tight" pitchFamily="34" charset="-120"/>
              </a:rPr>
              <a:t>3</a:t>
            </a:r>
            <a:endParaRPr lang="en-US" sz="3600" dirty="0"/>
          </a:p>
        </p:txBody>
      </p:sp>
      <p:sp>
        <p:nvSpPr>
          <p:cNvPr id="18" name="Text 15"/>
          <p:cNvSpPr/>
          <p:nvPr/>
        </p:nvSpPr>
        <p:spPr>
          <a:xfrm>
            <a:off x="9181490" y="5715000"/>
            <a:ext cx="342900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Signal and risk check</a:t>
            </a:r>
            <a:endParaRPr lang="en-US" sz="2400" dirty="0"/>
          </a:p>
        </p:txBody>
      </p:sp>
      <p:sp>
        <p:nvSpPr>
          <p:cNvPr id="19" name="Text 16"/>
          <p:cNvSpPr/>
          <p:nvPr/>
        </p:nvSpPr>
        <p:spPr>
          <a:xfrm>
            <a:off x="9181490" y="6291072"/>
            <a:ext cx="3429000" cy="237744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A strategy fires on a closed candle. The signal passes position sizing and every risk limit.</a:t>
            </a:r>
            <a:endParaRPr lang="en-US" sz="2000" dirty="0"/>
          </a:p>
        </p:txBody>
      </p:sp>
      <p:sp>
        <p:nvSpPr>
          <p:cNvPr id="20" name="Shape 17"/>
          <p:cNvSpPr/>
          <p:nvPr/>
        </p:nvSpPr>
        <p:spPr>
          <a:xfrm>
            <a:off x="12930530" y="3977640"/>
            <a:ext cx="1097280" cy="1097280"/>
          </a:xfrm>
          <a:prstGeom prst="ellipse">
            <a:avLst/>
          </a:prstGeom>
          <a:solidFill>
            <a:srgbClr val="3B82F6"/>
          </a:solidFill>
          <a:ln/>
        </p:spPr>
      </p:sp>
      <p:sp>
        <p:nvSpPr>
          <p:cNvPr id="21" name="Text 18"/>
          <p:cNvSpPr/>
          <p:nvPr/>
        </p:nvSpPr>
        <p:spPr>
          <a:xfrm>
            <a:off x="12930530" y="3977640"/>
            <a:ext cx="1097280" cy="1097280"/>
          </a:xfrm>
          <a:prstGeom prst="rect">
            <a:avLst/>
          </a:prstGeom>
          <a:noFill/>
          <a:ln/>
        </p:spPr>
        <p:txBody>
          <a:bodyPr wrap="square" lIns="0" tIns="0" rIns="0" bIns="0" rtlCol="0" anchor="ctr"/>
          <a:lstStyle/>
          <a:p>
            <a:pPr algn="ctr" indent="0" marL="0">
              <a:buNone/>
            </a:pPr>
            <a:r>
              <a:rPr lang="en-US" sz="3600" b="1" dirty="0">
                <a:solidFill>
                  <a:srgbClr val="F1F5F9"/>
                </a:solidFill>
                <a:latin typeface="Inter Tight" pitchFamily="34" charset="0"/>
                <a:ea typeface="Inter Tight" pitchFamily="34" charset="-122"/>
                <a:cs typeface="Inter Tight" pitchFamily="34" charset="-120"/>
              </a:rPr>
              <a:t>4</a:t>
            </a:r>
            <a:endParaRPr lang="en-US" sz="3600" dirty="0"/>
          </a:p>
        </p:txBody>
      </p:sp>
      <p:sp>
        <p:nvSpPr>
          <p:cNvPr id="22" name="Text 19"/>
          <p:cNvSpPr/>
          <p:nvPr/>
        </p:nvSpPr>
        <p:spPr>
          <a:xfrm>
            <a:off x="12930530" y="5715000"/>
            <a:ext cx="342900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Manage, exit, report</a:t>
            </a:r>
            <a:endParaRPr lang="en-US" sz="2400" dirty="0"/>
          </a:p>
        </p:txBody>
      </p:sp>
      <p:sp>
        <p:nvSpPr>
          <p:cNvPr id="23" name="Text 20"/>
          <p:cNvSpPr/>
          <p:nvPr/>
        </p:nvSpPr>
        <p:spPr>
          <a:xfrm>
            <a:off x="12930530" y="6291072"/>
            <a:ext cx="3429000" cy="237744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Trailing stops, break-even and profit lock manage the trade. Results land in reports.</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Shape 1"/>
          <p:cNvSpPr/>
          <p:nvPr/>
        </p:nvSpPr>
        <p:spPr>
          <a:xfrm>
            <a:off x="0" y="6890004"/>
            <a:ext cx="18288000" cy="3396996"/>
          </a:xfrm>
          <a:prstGeom prst="rect">
            <a:avLst/>
          </a:prstGeom>
          <a:solidFill>
            <a:srgbClr val="3B82F6"/>
          </a:solidFill>
          <a:ln/>
        </p:spPr>
      </p:sp>
      <p:sp>
        <p:nvSpPr>
          <p:cNvPr id="5" name="Text 2"/>
          <p:cNvSpPr/>
          <p:nvPr/>
        </p:nvSpPr>
        <p:spPr>
          <a:xfrm>
            <a:off x="2030882" y="1599286"/>
            <a:ext cx="14226418" cy="1015898"/>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5 exchanges, your own account</a:t>
            </a:r>
            <a:endParaRPr lang="en-US" sz="6000" dirty="0"/>
          </a:p>
        </p:txBody>
      </p:sp>
      <p:sp>
        <p:nvSpPr>
          <p:cNvPr id="6" name="Text 3"/>
          <p:cNvSpPr/>
          <p:nvPr/>
        </p:nvSpPr>
        <p:spPr>
          <a:xfrm>
            <a:off x="2030882" y="2880360"/>
            <a:ext cx="14173200" cy="1097280"/>
          </a:xfrm>
          <a:prstGeom prst="rect">
            <a:avLst/>
          </a:prstGeom>
          <a:noFill/>
          <a:ln/>
        </p:spPr>
        <p:txBody>
          <a:bodyPr wrap="square" rtlCol="0" anchor="t">
            <a:spAutoFit/>
          </a:bodyPr>
          <a:lstStyle/>
          <a:p>
            <a:pPr indent="0" marL="0">
              <a:lnSpc>
                <a:spcPct val="130000"/>
              </a:lnSpc>
              <a:buNone/>
            </a:pPr>
            <a:r>
              <a:rPr lang="en-US" sz="2400" dirty="0">
                <a:solidFill>
                  <a:srgbClr val="E2E8F0"/>
                </a:solidFill>
                <a:latin typeface="Inter Tight" pitchFamily="34" charset="0"/>
                <a:ea typeface="Inter Tight" pitchFamily="34" charset="-122"/>
                <a:cs typeface="Inter Tight" pitchFamily="34" charset="-120"/>
              </a:rPr>
              <a:t>Spot trading in USDT or USDC pairs. Your funds stay on your own exchange account, and the bot trades through your API keys.</a:t>
            </a:r>
            <a:endParaRPr lang="en-US" sz="2400" dirty="0"/>
          </a:p>
        </p:txBody>
      </p:sp>
      <p:sp>
        <p:nvSpPr>
          <p:cNvPr id="7" name="Shape 4"/>
          <p:cNvSpPr/>
          <p:nvPr/>
        </p:nvSpPr>
        <p:spPr>
          <a:xfrm>
            <a:off x="2030882" y="4892040"/>
            <a:ext cx="6783934" cy="3749040"/>
          </a:xfrm>
          <a:prstGeom prst="rect">
            <a:avLst/>
          </a:prstGeom>
          <a:solidFill>
            <a:srgbClr val="131A2A"/>
          </a:solidFill>
          <a:ln w="12700">
            <a:solidFill>
              <a:srgbClr val="1E2D45"/>
            </a:solidFill>
            <a:prstDash val="solid"/>
          </a:ln>
        </p:spPr>
      </p:sp>
      <p:sp>
        <p:nvSpPr>
          <p:cNvPr id="8" name="Text 5"/>
          <p:cNvSpPr/>
          <p:nvPr/>
        </p:nvSpPr>
        <p:spPr>
          <a:xfrm>
            <a:off x="2716682" y="5394960"/>
            <a:ext cx="548640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01. Supported exchanges</a:t>
            </a:r>
            <a:endParaRPr lang="en-US" sz="2400" dirty="0"/>
          </a:p>
        </p:txBody>
      </p:sp>
      <p:sp>
        <p:nvSpPr>
          <p:cNvPr id="9" name="Text 6"/>
          <p:cNvSpPr/>
          <p:nvPr/>
        </p:nvSpPr>
        <p:spPr>
          <a:xfrm>
            <a:off x="2716682" y="5971032"/>
            <a:ext cx="5486400" cy="237744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Binance, Bybit, Bybit EU, OKX and Bitget. Each one has a demo/testnet mode and a live mode.</a:t>
            </a:r>
            <a:endParaRPr lang="en-US" sz="2000" dirty="0"/>
          </a:p>
        </p:txBody>
      </p:sp>
      <p:sp>
        <p:nvSpPr>
          <p:cNvPr id="10" name="Shape 7"/>
          <p:cNvSpPr/>
          <p:nvPr/>
        </p:nvSpPr>
        <p:spPr>
          <a:xfrm>
            <a:off x="9473184" y="4892040"/>
            <a:ext cx="6783934" cy="3749040"/>
          </a:xfrm>
          <a:prstGeom prst="rect">
            <a:avLst/>
          </a:prstGeom>
          <a:solidFill>
            <a:srgbClr val="131A2A"/>
          </a:solidFill>
          <a:ln w="12700">
            <a:solidFill>
              <a:srgbClr val="1E2D45"/>
            </a:solidFill>
            <a:prstDash val="solid"/>
          </a:ln>
        </p:spPr>
      </p:sp>
      <p:sp>
        <p:nvSpPr>
          <p:cNvPr id="11" name="Text 8"/>
          <p:cNvSpPr/>
          <p:nvPr/>
        </p:nvSpPr>
        <p:spPr>
          <a:xfrm>
            <a:off x="10158984" y="5394960"/>
            <a:ext cx="548640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02. Fees and limits built in</a:t>
            </a:r>
            <a:endParaRPr lang="en-US" sz="2400" dirty="0"/>
          </a:p>
        </p:txBody>
      </p:sp>
      <p:sp>
        <p:nvSpPr>
          <p:cNvPr id="12" name="Text 9"/>
          <p:cNvSpPr/>
          <p:nvPr/>
        </p:nvSpPr>
        <p:spPr>
          <a:xfrm>
            <a:off x="10158984" y="5971032"/>
            <a:ext cx="5486400" cy="237744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Per-exchange fee rates and order-size limits apply automatically. Each user has separate keys, settings, positions and reports.</a:t>
            </a:r>
            <a:endParaRPr lang="en-US" sz="2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Shape 1"/>
          <p:cNvSpPr/>
          <p:nvPr/>
        </p:nvSpPr>
        <p:spPr>
          <a:xfrm>
            <a:off x="9144000" y="3784702"/>
            <a:ext cx="8381390" cy="2717597"/>
          </a:xfrm>
          <a:prstGeom prst="rect">
            <a:avLst/>
          </a:prstGeom>
          <a:solidFill>
            <a:srgbClr val="3B82F6"/>
          </a:solidFill>
          <a:ln/>
          <a:effectLst>
            <a:outerShdw sx="100000" sy="100000" kx="0" ky="0" algn="bl" rotWithShape="0" blurRad="762000" dist="254000" dir="2700000">
              <a:srgbClr val="000000">
                <a:alpha val="40000"/>
              </a:srgbClr>
            </a:outerShdw>
          </a:effectLst>
        </p:spPr>
      </p:sp>
      <p:sp>
        <p:nvSpPr>
          <p:cNvPr id="5" name="Text 2"/>
          <p:cNvSpPr/>
          <p:nvPr/>
        </p:nvSpPr>
        <p:spPr>
          <a:xfrm>
            <a:off x="1582826" y="2843784"/>
            <a:ext cx="630936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Market-regime detection</a:t>
            </a:r>
            <a:endParaRPr lang="en-US" sz="2400" dirty="0"/>
          </a:p>
        </p:txBody>
      </p:sp>
      <p:sp>
        <p:nvSpPr>
          <p:cNvPr id="6" name="Text 3"/>
          <p:cNvSpPr/>
          <p:nvPr/>
        </p:nvSpPr>
        <p:spPr>
          <a:xfrm>
            <a:off x="1582826" y="3499409"/>
            <a:ext cx="6358280" cy="1939442"/>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Read the market first, then trade</a:t>
            </a:r>
            <a:endParaRPr lang="en-US" sz="6000" dirty="0"/>
          </a:p>
        </p:txBody>
      </p:sp>
      <p:sp>
        <p:nvSpPr>
          <p:cNvPr id="7" name="Text 4"/>
          <p:cNvSpPr/>
          <p:nvPr/>
        </p:nvSpPr>
        <p:spPr>
          <a:xfrm>
            <a:off x="1582826" y="5806440"/>
            <a:ext cx="6677315" cy="1884578"/>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The bot measures trend strength with the ADX indicator. Then it lets the strategies that suit the current market trade, and holds back the rest.</a:t>
            </a:r>
            <a:endParaRPr lang="en-US" sz="2000" dirty="0"/>
          </a:p>
        </p:txBody>
      </p:sp>
      <p:sp>
        <p:nvSpPr>
          <p:cNvPr id="8" name="Text 5"/>
          <p:cNvSpPr/>
          <p:nvPr/>
        </p:nvSpPr>
        <p:spPr>
          <a:xfrm>
            <a:off x="10329977" y="1382573"/>
            <a:ext cx="635828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01. Trending market</a:t>
            </a:r>
            <a:endParaRPr lang="en-US" sz="2400" dirty="0"/>
          </a:p>
        </p:txBody>
      </p:sp>
      <p:sp>
        <p:nvSpPr>
          <p:cNvPr id="9" name="Text 6"/>
          <p:cNvSpPr/>
          <p:nvPr/>
        </p:nvSpPr>
        <p:spPr>
          <a:xfrm>
            <a:off x="10329977" y="1958645"/>
            <a:ext cx="6677315"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ADX at 25 or higher: trend strategies such as Trend Following and Supertrend can trade.</a:t>
            </a:r>
            <a:endParaRPr lang="en-US" sz="2000" dirty="0"/>
          </a:p>
        </p:txBody>
      </p:sp>
      <p:sp>
        <p:nvSpPr>
          <p:cNvPr id="10" name="Text 7"/>
          <p:cNvSpPr/>
          <p:nvPr/>
        </p:nvSpPr>
        <p:spPr>
          <a:xfrm>
            <a:off x="10329977" y="4144061"/>
            <a:ext cx="6358280" cy="461772"/>
          </a:xfrm>
          <a:prstGeom prst="rect">
            <a:avLst/>
          </a:prstGeom>
          <a:noFill/>
          <a:ln/>
        </p:spPr>
        <p:txBody>
          <a:bodyPr wrap="square" rtlCol="0" anchor="t">
            <a:spAutoFit/>
          </a:bodyPr>
          <a:lstStyle/>
          <a:p>
            <a:pPr indent="0" marL="0">
              <a:buNone/>
            </a:pPr>
            <a:r>
              <a:rPr lang="en-US" sz="2400" dirty="0">
                <a:solidFill>
                  <a:srgbClr val="F1F5F9"/>
                </a:solidFill>
                <a:latin typeface="Inter Tight" pitchFamily="34" charset="0"/>
                <a:ea typeface="Inter Tight" pitchFamily="34" charset="-122"/>
                <a:cs typeface="Inter Tight" pitchFamily="34" charset="-120"/>
              </a:rPr>
              <a:t>02. Ranging market</a:t>
            </a:r>
            <a:endParaRPr lang="en-US" sz="2400" dirty="0"/>
          </a:p>
        </p:txBody>
      </p:sp>
      <p:sp>
        <p:nvSpPr>
          <p:cNvPr id="11" name="Text 8"/>
          <p:cNvSpPr/>
          <p:nvPr/>
        </p:nvSpPr>
        <p:spPr>
          <a:xfrm>
            <a:off x="10329977" y="4720133"/>
            <a:ext cx="6677315" cy="1423721"/>
          </a:xfrm>
          <a:prstGeom prst="rect">
            <a:avLst/>
          </a:prstGeom>
          <a:noFill/>
          <a:ln/>
        </p:spPr>
        <p:txBody>
          <a:bodyPr wrap="square" rtlCol="0" anchor="t">
            <a:spAutoFit/>
          </a:bodyPr>
          <a:lstStyle/>
          <a:p>
            <a:pPr indent="0" marL="0">
              <a:lnSpc>
                <a:spcPct val="150000"/>
              </a:lnSpc>
              <a:buNone/>
            </a:pPr>
            <a:r>
              <a:rPr lang="en-US" sz="2000" dirty="0">
                <a:solidFill>
                  <a:srgbClr val="F1F5F9"/>
                </a:solidFill>
                <a:latin typeface="Inter Tight" pitchFamily="34" charset="0"/>
                <a:ea typeface="Inter Tight" pitchFamily="34" charset="-122"/>
                <a:cs typeface="Inter Tight" pitchFamily="34" charset="-120"/>
              </a:rPr>
              <a:t>ADX at 20 or lower: range strategies such as Mean Reversion and Grid can trade.</a:t>
            </a:r>
            <a:endParaRPr lang="en-US" sz="2000" dirty="0"/>
          </a:p>
        </p:txBody>
      </p:sp>
      <p:sp>
        <p:nvSpPr>
          <p:cNvPr id="12" name="Text 9"/>
          <p:cNvSpPr/>
          <p:nvPr/>
        </p:nvSpPr>
        <p:spPr>
          <a:xfrm>
            <a:off x="10329977" y="6905549"/>
            <a:ext cx="635828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03. Extra filters</a:t>
            </a:r>
            <a:endParaRPr lang="en-US" sz="2400" dirty="0"/>
          </a:p>
        </p:txBody>
      </p:sp>
      <p:sp>
        <p:nvSpPr>
          <p:cNvPr id="13" name="Text 10"/>
          <p:cNvSpPr/>
          <p:nvPr/>
        </p:nvSpPr>
        <p:spPr>
          <a:xfrm>
            <a:off x="10329977" y="7481621"/>
            <a:ext cx="6677315"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A daily 200 EMA trend filter, news and sentiment can block a signal.</a:t>
            </a:r>
            <a:endParaRPr lang="en-US"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Text 1"/>
          <p:cNvSpPr/>
          <p:nvPr/>
        </p:nvSpPr>
        <p:spPr>
          <a:xfrm>
            <a:off x="1871777" y="2194560"/>
            <a:ext cx="6400800" cy="1939442"/>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9 strategies, on or off per pair</a:t>
            </a:r>
            <a:endParaRPr lang="en-US" sz="6000" dirty="0"/>
          </a:p>
        </p:txBody>
      </p:sp>
      <p:sp>
        <p:nvSpPr>
          <p:cNvPr id="5" name="Text 2"/>
          <p:cNvSpPr/>
          <p:nvPr/>
        </p:nvSpPr>
        <p:spPr>
          <a:xfrm>
            <a:off x="1871777" y="4434840"/>
            <a:ext cx="6035040" cy="1884578"/>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Switch each strategy on or off, also per trading pair. Risk levels range from DCA (lowest) to Momentum (highest).</a:t>
            </a:r>
            <a:endParaRPr lang="en-US" sz="2000" dirty="0"/>
          </a:p>
        </p:txBody>
      </p:sp>
      <p:sp>
        <p:nvSpPr>
          <p:cNvPr id="6" name="Text 3"/>
          <p:cNvSpPr/>
          <p:nvPr/>
        </p:nvSpPr>
        <p:spPr>
          <a:xfrm>
            <a:off x="1871777" y="6720840"/>
            <a:ext cx="6035040" cy="1097280"/>
          </a:xfrm>
          <a:prstGeom prst="rect">
            <a:avLst/>
          </a:prstGeom>
          <a:noFill/>
          <a:ln/>
        </p:spPr>
        <p:txBody>
          <a:bodyPr wrap="square" rtlCol="0" anchor="t">
            <a:spAutoFit/>
          </a:bodyPr>
          <a:lstStyle/>
          <a:p>
            <a:pPr indent="0" marL="0">
              <a:buNone/>
            </a:pPr>
            <a:r>
              <a:rPr lang="en-US" sz="3200" dirty="0">
                <a:solidFill>
                  <a:srgbClr val="60A5FA"/>
                </a:solidFill>
                <a:latin typeface="Inter Tight" pitchFamily="34" charset="0"/>
                <a:ea typeface="Inter Tight" pitchFamily="34" charset="-122"/>
                <a:cs typeface="Inter Tight" pitchFamily="34" charset="-120"/>
              </a:rPr>
              <a:t>Combined mode can ask for 2 confirmations before a trade</a:t>
            </a:r>
            <a:endParaRPr lang="en-US" sz="3200" dirty="0"/>
          </a:p>
        </p:txBody>
      </p:sp>
      <p:sp>
        <p:nvSpPr>
          <p:cNvPr id="7" name="Shape 4"/>
          <p:cNvSpPr/>
          <p:nvPr/>
        </p:nvSpPr>
        <p:spPr>
          <a:xfrm>
            <a:off x="8732520" y="1874520"/>
            <a:ext cx="2788920" cy="2103120"/>
          </a:xfrm>
          <a:prstGeom prst="rect">
            <a:avLst/>
          </a:prstGeom>
          <a:solidFill>
            <a:srgbClr val="131A2A"/>
          </a:solidFill>
          <a:ln w="12700">
            <a:solidFill>
              <a:srgbClr val="1E2D45"/>
            </a:solidFill>
            <a:prstDash val="solid"/>
          </a:ln>
        </p:spPr>
      </p:sp>
      <p:sp>
        <p:nvSpPr>
          <p:cNvPr id="8" name="Text 5"/>
          <p:cNvSpPr/>
          <p:nvPr/>
        </p:nvSpPr>
        <p:spPr>
          <a:xfrm>
            <a:off x="8961120" y="2103120"/>
            <a:ext cx="2377440" cy="457200"/>
          </a:xfrm>
          <a:prstGeom prst="rect">
            <a:avLst/>
          </a:prstGeom>
          <a:noFill/>
          <a:ln/>
        </p:spPr>
        <p:txBody>
          <a:bodyPr wrap="square" lIns="0" tIns="0" rIns="0" bIns="0" rtlCol="0" anchor="t">
            <a:spAutoFit/>
          </a:bodyPr>
          <a:lstStyle/>
          <a:p>
            <a:pPr indent="0" marL="0">
              <a:buNone/>
            </a:pPr>
            <a:r>
              <a:rPr lang="en-US" sz="2100" b="1" dirty="0">
                <a:solidFill>
                  <a:srgbClr val="60A5FA"/>
                </a:solidFill>
                <a:latin typeface="Inter Tight" pitchFamily="34" charset="0"/>
                <a:ea typeface="Inter Tight" pitchFamily="34" charset="-122"/>
                <a:cs typeface="Inter Tight" pitchFamily="34" charset="-120"/>
              </a:rPr>
              <a:t>Trend Following</a:t>
            </a:r>
            <a:endParaRPr lang="en-US" sz="2100" dirty="0"/>
          </a:p>
        </p:txBody>
      </p:sp>
      <p:sp>
        <p:nvSpPr>
          <p:cNvPr id="9" name="Text 6"/>
          <p:cNvSpPr/>
          <p:nvPr/>
        </p:nvSpPr>
        <p:spPr>
          <a:xfrm>
            <a:off x="8961120" y="269748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EMA/MACD trends, daily 200 EMA filter</a:t>
            </a:r>
            <a:endParaRPr lang="en-US" sz="1700" dirty="0"/>
          </a:p>
        </p:txBody>
      </p:sp>
      <p:sp>
        <p:nvSpPr>
          <p:cNvPr id="10" name="Shape 7"/>
          <p:cNvSpPr/>
          <p:nvPr/>
        </p:nvSpPr>
        <p:spPr>
          <a:xfrm>
            <a:off x="11704320" y="1874520"/>
            <a:ext cx="2788920" cy="2103120"/>
          </a:xfrm>
          <a:prstGeom prst="rect">
            <a:avLst/>
          </a:prstGeom>
          <a:solidFill>
            <a:srgbClr val="131A2A"/>
          </a:solidFill>
          <a:ln w="12700">
            <a:solidFill>
              <a:srgbClr val="1E2D45"/>
            </a:solidFill>
            <a:prstDash val="solid"/>
          </a:ln>
        </p:spPr>
      </p:sp>
      <p:sp>
        <p:nvSpPr>
          <p:cNvPr id="11" name="Text 8"/>
          <p:cNvSpPr/>
          <p:nvPr/>
        </p:nvSpPr>
        <p:spPr>
          <a:xfrm>
            <a:off x="11932920" y="2103120"/>
            <a:ext cx="2377440" cy="457200"/>
          </a:xfrm>
          <a:prstGeom prst="rect">
            <a:avLst/>
          </a:prstGeom>
          <a:noFill/>
          <a:ln/>
        </p:spPr>
        <p:txBody>
          <a:bodyPr wrap="square" lIns="0" tIns="0" rIns="0" bIns="0" rtlCol="0" anchor="t">
            <a:spAutoFit/>
          </a:bodyPr>
          <a:lstStyle/>
          <a:p>
            <a:pPr indent="0" marL="0">
              <a:buNone/>
            </a:pPr>
            <a:r>
              <a:rPr lang="en-US" sz="2100" b="1" dirty="0">
                <a:solidFill>
                  <a:srgbClr val="60A5FA"/>
                </a:solidFill>
                <a:latin typeface="Inter Tight" pitchFamily="34" charset="0"/>
                <a:ea typeface="Inter Tight" pitchFamily="34" charset="-122"/>
                <a:cs typeface="Inter Tight" pitchFamily="34" charset="-120"/>
              </a:rPr>
              <a:t>Mean Reversion</a:t>
            </a:r>
            <a:endParaRPr lang="en-US" sz="2100" dirty="0"/>
          </a:p>
        </p:txBody>
      </p:sp>
      <p:sp>
        <p:nvSpPr>
          <p:cNvPr id="12" name="Text 9"/>
          <p:cNvSpPr/>
          <p:nvPr/>
        </p:nvSpPr>
        <p:spPr>
          <a:xfrm>
            <a:off x="11932920" y="269748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Buys oversold dips (RSI, Bollinger)</a:t>
            </a:r>
            <a:endParaRPr lang="en-US" sz="1700" dirty="0"/>
          </a:p>
        </p:txBody>
      </p:sp>
      <p:sp>
        <p:nvSpPr>
          <p:cNvPr id="13" name="Shape 10"/>
          <p:cNvSpPr/>
          <p:nvPr/>
        </p:nvSpPr>
        <p:spPr>
          <a:xfrm>
            <a:off x="14676120" y="1874520"/>
            <a:ext cx="2788920" cy="2103120"/>
          </a:xfrm>
          <a:prstGeom prst="rect">
            <a:avLst/>
          </a:prstGeom>
          <a:solidFill>
            <a:srgbClr val="131A2A"/>
          </a:solidFill>
          <a:ln w="12700">
            <a:solidFill>
              <a:srgbClr val="1E2D45"/>
            </a:solidFill>
            <a:prstDash val="solid"/>
          </a:ln>
        </p:spPr>
      </p:sp>
      <p:sp>
        <p:nvSpPr>
          <p:cNvPr id="14" name="Text 11"/>
          <p:cNvSpPr/>
          <p:nvPr/>
        </p:nvSpPr>
        <p:spPr>
          <a:xfrm>
            <a:off x="14904720" y="2103120"/>
            <a:ext cx="2377440" cy="457200"/>
          </a:xfrm>
          <a:prstGeom prst="rect">
            <a:avLst/>
          </a:prstGeom>
          <a:noFill/>
          <a:ln/>
        </p:spPr>
        <p:txBody>
          <a:bodyPr wrap="square" lIns="0" tIns="0" rIns="0" bIns="0" rtlCol="0" anchor="t">
            <a:spAutoFit/>
          </a:bodyPr>
          <a:lstStyle/>
          <a:p>
            <a:pPr indent="0" marL="0">
              <a:buNone/>
            </a:pPr>
            <a:r>
              <a:rPr lang="en-US" sz="2100" b="1" dirty="0">
                <a:solidFill>
                  <a:srgbClr val="60A5FA"/>
                </a:solidFill>
                <a:latin typeface="Inter Tight" pitchFamily="34" charset="0"/>
                <a:ea typeface="Inter Tight" pitchFamily="34" charset="-122"/>
                <a:cs typeface="Inter Tight" pitchFamily="34" charset="-120"/>
              </a:rPr>
              <a:t>Supertrend</a:t>
            </a:r>
            <a:endParaRPr lang="en-US" sz="2100" dirty="0"/>
          </a:p>
        </p:txBody>
      </p:sp>
      <p:sp>
        <p:nvSpPr>
          <p:cNvPr id="15" name="Text 12"/>
          <p:cNvSpPr/>
          <p:nvPr/>
        </p:nvSpPr>
        <p:spPr>
          <a:xfrm>
            <a:off x="14904720" y="269748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ATR-based trend signals</a:t>
            </a:r>
            <a:endParaRPr lang="en-US" sz="1700" dirty="0"/>
          </a:p>
        </p:txBody>
      </p:sp>
      <p:sp>
        <p:nvSpPr>
          <p:cNvPr id="16" name="Shape 13"/>
          <p:cNvSpPr/>
          <p:nvPr/>
        </p:nvSpPr>
        <p:spPr>
          <a:xfrm>
            <a:off x="8732520" y="4206240"/>
            <a:ext cx="2788920" cy="2103120"/>
          </a:xfrm>
          <a:prstGeom prst="rect">
            <a:avLst/>
          </a:prstGeom>
          <a:solidFill>
            <a:srgbClr val="131A2A"/>
          </a:solidFill>
          <a:ln w="12700">
            <a:solidFill>
              <a:srgbClr val="1E2D45"/>
            </a:solidFill>
            <a:prstDash val="solid"/>
          </a:ln>
        </p:spPr>
      </p:sp>
      <p:sp>
        <p:nvSpPr>
          <p:cNvPr id="17" name="Text 14"/>
          <p:cNvSpPr/>
          <p:nvPr/>
        </p:nvSpPr>
        <p:spPr>
          <a:xfrm>
            <a:off x="8961120" y="4434840"/>
            <a:ext cx="2377440" cy="457200"/>
          </a:xfrm>
          <a:prstGeom prst="rect">
            <a:avLst/>
          </a:prstGeom>
          <a:noFill/>
          <a:ln/>
        </p:spPr>
        <p:txBody>
          <a:bodyPr wrap="square" lIns="0" tIns="0" rIns="0" bIns="0" rtlCol="0" anchor="t">
            <a:spAutoFit/>
          </a:bodyPr>
          <a:lstStyle/>
          <a:p>
            <a:pPr indent="0" marL="0">
              <a:buNone/>
            </a:pPr>
            <a:r>
              <a:rPr lang="en-US" sz="2100" b="1" dirty="0">
                <a:solidFill>
                  <a:srgbClr val="60A5FA"/>
                </a:solidFill>
                <a:latin typeface="Inter Tight" pitchFamily="34" charset="0"/>
                <a:ea typeface="Inter Tight" pitchFamily="34" charset="-122"/>
                <a:cs typeface="Inter Tight" pitchFamily="34" charset="-120"/>
              </a:rPr>
              <a:t>Divergence</a:t>
            </a:r>
            <a:endParaRPr lang="en-US" sz="2100" dirty="0"/>
          </a:p>
        </p:txBody>
      </p:sp>
      <p:sp>
        <p:nvSpPr>
          <p:cNvPr id="18" name="Text 15"/>
          <p:cNvSpPr/>
          <p:nvPr/>
        </p:nvSpPr>
        <p:spPr>
          <a:xfrm>
            <a:off x="8961120" y="502920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RSI/price divergence reversals</a:t>
            </a:r>
            <a:endParaRPr lang="en-US" sz="1700" dirty="0"/>
          </a:p>
        </p:txBody>
      </p:sp>
      <p:sp>
        <p:nvSpPr>
          <p:cNvPr id="19" name="Shape 16"/>
          <p:cNvSpPr/>
          <p:nvPr/>
        </p:nvSpPr>
        <p:spPr>
          <a:xfrm>
            <a:off x="11704320" y="4206240"/>
            <a:ext cx="2788920" cy="2103120"/>
          </a:xfrm>
          <a:prstGeom prst="rect">
            <a:avLst/>
          </a:prstGeom>
          <a:solidFill>
            <a:srgbClr val="131A2A"/>
          </a:solidFill>
          <a:ln w="12700">
            <a:solidFill>
              <a:srgbClr val="1E2D45"/>
            </a:solidFill>
            <a:prstDash val="solid"/>
          </a:ln>
        </p:spPr>
      </p:sp>
      <p:sp>
        <p:nvSpPr>
          <p:cNvPr id="20" name="Text 17"/>
          <p:cNvSpPr/>
          <p:nvPr/>
        </p:nvSpPr>
        <p:spPr>
          <a:xfrm>
            <a:off x="11932920" y="4434840"/>
            <a:ext cx="2377440" cy="457200"/>
          </a:xfrm>
          <a:prstGeom prst="rect">
            <a:avLst/>
          </a:prstGeom>
          <a:noFill/>
          <a:ln/>
        </p:spPr>
        <p:txBody>
          <a:bodyPr wrap="square" lIns="0" tIns="0" rIns="0" bIns="0" rtlCol="0" anchor="t">
            <a:spAutoFit/>
          </a:bodyPr>
          <a:lstStyle/>
          <a:p>
            <a:pPr indent="0" marL="0">
              <a:buNone/>
            </a:pPr>
            <a:r>
              <a:rPr lang="en-US" sz="2100" b="1" dirty="0">
                <a:solidFill>
                  <a:srgbClr val="60A5FA"/>
                </a:solidFill>
                <a:latin typeface="Inter Tight" pitchFamily="34" charset="0"/>
                <a:ea typeface="Inter Tight" pitchFamily="34" charset="-122"/>
                <a:cs typeface="Inter Tight" pitchFamily="34" charset="-120"/>
              </a:rPr>
              <a:t>Grid Accumulation</a:t>
            </a:r>
            <a:endParaRPr lang="en-US" sz="2100" dirty="0"/>
          </a:p>
        </p:txBody>
      </p:sp>
      <p:sp>
        <p:nvSpPr>
          <p:cNvPr id="21" name="Text 18"/>
          <p:cNvSpPr/>
          <p:nvPr/>
        </p:nvSpPr>
        <p:spPr>
          <a:xfrm>
            <a:off x="11932920" y="502920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Buys in price steps within a range</a:t>
            </a:r>
            <a:endParaRPr lang="en-US" sz="1700" dirty="0"/>
          </a:p>
        </p:txBody>
      </p:sp>
      <p:sp>
        <p:nvSpPr>
          <p:cNvPr id="22" name="Shape 19"/>
          <p:cNvSpPr/>
          <p:nvPr/>
        </p:nvSpPr>
        <p:spPr>
          <a:xfrm>
            <a:off x="14676120" y="4206240"/>
            <a:ext cx="2788920" cy="2103120"/>
          </a:xfrm>
          <a:prstGeom prst="rect">
            <a:avLst/>
          </a:prstGeom>
          <a:solidFill>
            <a:srgbClr val="131A2A"/>
          </a:solidFill>
          <a:ln w="12700">
            <a:solidFill>
              <a:srgbClr val="1E2D45"/>
            </a:solidFill>
            <a:prstDash val="solid"/>
          </a:ln>
        </p:spPr>
      </p:sp>
      <p:sp>
        <p:nvSpPr>
          <p:cNvPr id="23" name="Text 20"/>
          <p:cNvSpPr/>
          <p:nvPr/>
        </p:nvSpPr>
        <p:spPr>
          <a:xfrm>
            <a:off x="14904720" y="4434840"/>
            <a:ext cx="2377440" cy="457200"/>
          </a:xfrm>
          <a:prstGeom prst="rect">
            <a:avLst/>
          </a:prstGeom>
          <a:noFill/>
          <a:ln/>
        </p:spPr>
        <p:txBody>
          <a:bodyPr wrap="square" lIns="0" tIns="0" rIns="0" bIns="0" rtlCol="0" anchor="t">
            <a:spAutoFit/>
          </a:bodyPr>
          <a:lstStyle/>
          <a:p>
            <a:pPr indent="0" marL="0">
              <a:buNone/>
            </a:pPr>
            <a:r>
              <a:rPr lang="en-US" sz="2100" b="1" dirty="0">
                <a:solidFill>
                  <a:srgbClr val="60A5FA"/>
                </a:solidFill>
                <a:latin typeface="Inter Tight" pitchFamily="34" charset="0"/>
                <a:ea typeface="Inter Tight" pitchFamily="34" charset="-122"/>
                <a:cs typeface="Inter Tight" pitchFamily="34" charset="-120"/>
              </a:rPr>
              <a:t>Donchian Breakout</a:t>
            </a:r>
            <a:endParaRPr lang="en-US" sz="2100" dirty="0"/>
          </a:p>
        </p:txBody>
      </p:sp>
      <p:sp>
        <p:nvSpPr>
          <p:cNvPr id="24" name="Text 21"/>
          <p:cNvSpPr/>
          <p:nvPr/>
        </p:nvSpPr>
        <p:spPr>
          <a:xfrm>
            <a:off x="14904720" y="502920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Enters above the channel high</a:t>
            </a:r>
            <a:endParaRPr lang="en-US" sz="1700" dirty="0"/>
          </a:p>
        </p:txBody>
      </p:sp>
      <p:sp>
        <p:nvSpPr>
          <p:cNvPr id="25" name="Shape 22"/>
          <p:cNvSpPr/>
          <p:nvPr/>
        </p:nvSpPr>
        <p:spPr>
          <a:xfrm>
            <a:off x="8732520" y="6537960"/>
            <a:ext cx="2788920" cy="2103120"/>
          </a:xfrm>
          <a:prstGeom prst="rect">
            <a:avLst/>
          </a:prstGeom>
          <a:solidFill>
            <a:srgbClr val="131A2A"/>
          </a:solidFill>
          <a:ln w="12700">
            <a:solidFill>
              <a:srgbClr val="1E2D45"/>
            </a:solidFill>
            <a:prstDash val="solid"/>
          </a:ln>
        </p:spPr>
      </p:sp>
      <p:sp>
        <p:nvSpPr>
          <p:cNvPr id="26" name="Text 23"/>
          <p:cNvSpPr/>
          <p:nvPr/>
        </p:nvSpPr>
        <p:spPr>
          <a:xfrm>
            <a:off x="8961120" y="6766560"/>
            <a:ext cx="2377440" cy="457200"/>
          </a:xfrm>
          <a:prstGeom prst="rect">
            <a:avLst/>
          </a:prstGeom>
          <a:noFill/>
          <a:ln/>
        </p:spPr>
        <p:txBody>
          <a:bodyPr wrap="square" lIns="0" tIns="0" rIns="0" bIns="0" rtlCol="0" anchor="t">
            <a:spAutoFit/>
          </a:bodyPr>
          <a:lstStyle/>
          <a:p>
            <a:pPr indent="0" marL="0">
              <a:buNone/>
            </a:pPr>
            <a:r>
              <a:rPr lang="en-US" sz="2100" b="1" dirty="0">
                <a:solidFill>
                  <a:srgbClr val="60A5FA"/>
                </a:solidFill>
                <a:latin typeface="Inter Tight" pitchFamily="34" charset="0"/>
                <a:ea typeface="Inter Tight" pitchFamily="34" charset="-122"/>
                <a:cs typeface="Inter Tight" pitchFamily="34" charset="-120"/>
              </a:rPr>
              <a:t>Momentum</a:t>
            </a:r>
            <a:endParaRPr lang="en-US" sz="2100" dirty="0"/>
          </a:p>
        </p:txBody>
      </p:sp>
      <p:sp>
        <p:nvSpPr>
          <p:cNvPr id="27" name="Text 24"/>
          <p:cNvSpPr/>
          <p:nvPr/>
        </p:nvSpPr>
        <p:spPr>
          <a:xfrm>
            <a:off x="8961120" y="736092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RSI + volume spike. Highest risk</a:t>
            </a:r>
            <a:endParaRPr lang="en-US" sz="1700" dirty="0"/>
          </a:p>
        </p:txBody>
      </p:sp>
      <p:sp>
        <p:nvSpPr>
          <p:cNvPr id="28" name="Shape 25"/>
          <p:cNvSpPr/>
          <p:nvPr/>
        </p:nvSpPr>
        <p:spPr>
          <a:xfrm>
            <a:off x="11704320" y="6537960"/>
            <a:ext cx="2788920" cy="2103120"/>
          </a:xfrm>
          <a:prstGeom prst="rect">
            <a:avLst/>
          </a:prstGeom>
          <a:solidFill>
            <a:srgbClr val="131A2A"/>
          </a:solidFill>
          <a:ln w="12700">
            <a:solidFill>
              <a:srgbClr val="1E2D45"/>
            </a:solidFill>
            <a:prstDash val="solid"/>
          </a:ln>
        </p:spPr>
      </p:sp>
      <p:sp>
        <p:nvSpPr>
          <p:cNvPr id="29" name="Text 26"/>
          <p:cNvSpPr/>
          <p:nvPr/>
        </p:nvSpPr>
        <p:spPr>
          <a:xfrm>
            <a:off x="11932920" y="6766560"/>
            <a:ext cx="2377440" cy="457200"/>
          </a:xfrm>
          <a:prstGeom prst="rect">
            <a:avLst/>
          </a:prstGeom>
          <a:noFill/>
          <a:ln/>
        </p:spPr>
        <p:txBody>
          <a:bodyPr wrap="square" lIns="0" tIns="0" rIns="0" bIns="0" rtlCol="0" anchor="t">
            <a:spAutoFit/>
          </a:bodyPr>
          <a:lstStyle/>
          <a:p>
            <a:pPr indent="0" marL="0">
              <a:buNone/>
            </a:pPr>
            <a:r>
              <a:rPr lang="en-US" sz="2100" b="1" dirty="0">
                <a:solidFill>
                  <a:srgbClr val="60A5FA"/>
                </a:solidFill>
                <a:latin typeface="Inter Tight" pitchFamily="34" charset="0"/>
                <a:ea typeface="Inter Tight" pitchFamily="34" charset="-122"/>
                <a:cs typeface="Inter Tight" pitchFamily="34" charset="-120"/>
              </a:rPr>
              <a:t>DCA</a:t>
            </a:r>
            <a:endParaRPr lang="en-US" sz="2100" dirty="0"/>
          </a:p>
        </p:txBody>
      </p:sp>
      <p:sp>
        <p:nvSpPr>
          <p:cNvPr id="30" name="Text 27"/>
          <p:cNvSpPr/>
          <p:nvPr/>
        </p:nvSpPr>
        <p:spPr>
          <a:xfrm>
            <a:off x="11932920" y="736092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Small scheduled buys to accumulate. Lowest risk</a:t>
            </a:r>
            <a:endParaRPr lang="en-US" sz="1700" dirty="0"/>
          </a:p>
        </p:txBody>
      </p:sp>
      <p:sp>
        <p:nvSpPr>
          <p:cNvPr id="31" name="Shape 28"/>
          <p:cNvSpPr/>
          <p:nvPr/>
        </p:nvSpPr>
        <p:spPr>
          <a:xfrm>
            <a:off x="14676120" y="6537960"/>
            <a:ext cx="2788920" cy="2103120"/>
          </a:xfrm>
          <a:prstGeom prst="rect">
            <a:avLst/>
          </a:prstGeom>
          <a:solidFill>
            <a:srgbClr val="0F172A"/>
          </a:solidFill>
          <a:ln w="12700">
            <a:solidFill>
              <a:srgbClr val="1E2D45"/>
            </a:solidFill>
            <a:prstDash val="solid"/>
          </a:ln>
        </p:spPr>
      </p:sp>
      <p:sp>
        <p:nvSpPr>
          <p:cNvPr id="32" name="Text 29"/>
          <p:cNvSpPr/>
          <p:nvPr/>
        </p:nvSpPr>
        <p:spPr>
          <a:xfrm>
            <a:off x="14904720" y="6766560"/>
            <a:ext cx="2377440" cy="457200"/>
          </a:xfrm>
          <a:prstGeom prst="rect">
            <a:avLst/>
          </a:prstGeom>
          <a:noFill/>
          <a:ln/>
        </p:spPr>
        <p:txBody>
          <a:bodyPr wrap="square" lIns="0" tIns="0" rIns="0" bIns="0" rtlCol="0" anchor="t">
            <a:spAutoFit/>
          </a:bodyPr>
          <a:lstStyle/>
          <a:p>
            <a:pPr indent="0" marL="0">
              <a:buNone/>
            </a:pPr>
            <a:r>
              <a:rPr lang="en-US" sz="2100" b="1" dirty="0">
                <a:solidFill>
                  <a:srgbClr val="22C55E"/>
                </a:solidFill>
                <a:latin typeface="Inter Tight" pitchFamily="34" charset="0"/>
                <a:ea typeface="Inter Tight" pitchFamily="34" charset="-122"/>
                <a:cs typeface="Inter Tight" pitchFamily="34" charset="-120"/>
              </a:rPr>
              <a:t>AI Signal</a:t>
            </a:r>
            <a:endParaRPr lang="en-US" sz="2100" dirty="0"/>
          </a:p>
        </p:txBody>
      </p:sp>
      <p:sp>
        <p:nvSpPr>
          <p:cNvPr id="33" name="Text 30"/>
          <p:cNvSpPr/>
          <p:nvPr/>
        </p:nvSpPr>
        <p:spPr>
          <a:xfrm>
            <a:off x="14904720" y="7360920"/>
            <a:ext cx="2377440" cy="1097280"/>
          </a:xfrm>
          <a:prstGeom prst="rect">
            <a:avLst/>
          </a:prstGeom>
          <a:noFill/>
          <a:ln/>
        </p:spPr>
        <p:txBody>
          <a:bodyPr wrap="square" lIns="0" tIns="0" rIns="0" bIns="0" rtlCol="0" anchor="t">
            <a:spAutoFit/>
          </a:bodyPr>
          <a:lstStyle/>
          <a:p>
            <a:pPr indent="0" marL="0">
              <a:lnSpc>
                <a:spcPct val="120000"/>
              </a:lnSpc>
              <a:buNone/>
            </a:pPr>
            <a:r>
              <a:rPr lang="en-US" sz="1700" dirty="0">
                <a:solidFill>
                  <a:srgbClr val="E2E8F0"/>
                </a:solidFill>
                <a:latin typeface="Inter Tight" pitchFamily="34" charset="0"/>
                <a:ea typeface="Inter Tight" pitchFamily="34" charset="-122"/>
                <a:cs typeface="Inter Tight" pitchFamily="34" charset="-120"/>
              </a:rPr>
              <a:t>AI buy/sell with min. confidence. Experimental</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Text 1"/>
          <p:cNvSpPr/>
          <p:nvPr/>
        </p:nvSpPr>
        <p:spPr>
          <a:xfrm>
            <a:off x="2007108" y="1737360"/>
            <a:ext cx="14173200" cy="1015898"/>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Real AI, with automatic fallback</a:t>
            </a:r>
            <a:endParaRPr lang="en-US" sz="6000" dirty="0"/>
          </a:p>
        </p:txBody>
      </p:sp>
      <p:sp>
        <p:nvSpPr>
          <p:cNvPr id="5" name="Shape 2"/>
          <p:cNvSpPr/>
          <p:nvPr/>
        </p:nvSpPr>
        <p:spPr>
          <a:xfrm>
            <a:off x="2007108" y="3291840"/>
            <a:ext cx="1417320" cy="658368"/>
          </a:xfrm>
          <a:prstGeom prst="roundRect">
            <a:avLst>
              <a:gd name="adj" fmla="val 16667"/>
            </a:avLst>
          </a:prstGeom>
          <a:solidFill>
            <a:srgbClr val="131A2A"/>
          </a:solidFill>
          <a:ln w="15875">
            <a:solidFill>
              <a:srgbClr val="3B82F6"/>
            </a:solidFill>
            <a:prstDash val="solid"/>
          </a:ln>
        </p:spPr>
      </p:sp>
      <p:sp>
        <p:nvSpPr>
          <p:cNvPr id="6" name="Text 3"/>
          <p:cNvSpPr/>
          <p:nvPr/>
        </p:nvSpPr>
        <p:spPr>
          <a:xfrm>
            <a:off x="2007108" y="3291840"/>
            <a:ext cx="1417320" cy="658368"/>
          </a:xfrm>
          <a:prstGeom prst="rect">
            <a:avLst/>
          </a:prstGeom>
          <a:noFill/>
          <a:ln/>
        </p:spPr>
        <p:txBody>
          <a:bodyPr wrap="square" lIns="0" tIns="0" rIns="0" bIns="0" rtlCol="0" anchor="ctr"/>
          <a:lstStyle/>
          <a:p>
            <a:pPr algn="ctr" indent="0" marL="0">
              <a:buNone/>
            </a:pPr>
            <a:r>
              <a:rPr lang="en-US" sz="1800" b="1" dirty="0">
                <a:solidFill>
                  <a:srgbClr val="F1F5F9"/>
                </a:solidFill>
                <a:latin typeface="Inter Tight" pitchFamily="34" charset="0"/>
                <a:ea typeface="Inter Tight" pitchFamily="34" charset="-122"/>
                <a:cs typeface="Inter Tight" pitchFamily="34" charset="-120"/>
              </a:rPr>
              <a:t>Claude</a:t>
            </a:r>
            <a:endParaRPr lang="en-US" sz="1800" dirty="0"/>
          </a:p>
        </p:txBody>
      </p:sp>
      <p:sp>
        <p:nvSpPr>
          <p:cNvPr id="7" name="Text 4"/>
          <p:cNvSpPr/>
          <p:nvPr/>
        </p:nvSpPr>
        <p:spPr>
          <a:xfrm>
            <a:off x="3424428" y="3291840"/>
            <a:ext cx="365760" cy="658368"/>
          </a:xfrm>
          <a:prstGeom prst="rect">
            <a:avLst/>
          </a:prstGeom>
          <a:noFill/>
          <a:ln/>
        </p:spPr>
        <p:txBody>
          <a:bodyPr wrap="square" lIns="0" tIns="0" rIns="0" bIns="0" rtlCol="0" anchor="ctr"/>
          <a:lstStyle/>
          <a:p>
            <a:pPr algn="ctr" indent="0" marL="0">
              <a:buNone/>
            </a:pPr>
            <a:r>
              <a:rPr lang="en-US" sz="2000" dirty="0">
                <a:solidFill>
                  <a:srgbClr val="60A5FA"/>
                </a:solidFill>
                <a:latin typeface="Inter Tight" pitchFamily="34" charset="0"/>
                <a:ea typeface="Inter Tight" pitchFamily="34" charset="-122"/>
                <a:cs typeface="Inter Tight" pitchFamily="34" charset="-120"/>
              </a:rPr>
              <a:t>→</a:t>
            </a:r>
            <a:endParaRPr lang="en-US" sz="2000" dirty="0"/>
          </a:p>
        </p:txBody>
      </p:sp>
      <p:sp>
        <p:nvSpPr>
          <p:cNvPr id="8" name="Shape 5"/>
          <p:cNvSpPr/>
          <p:nvPr/>
        </p:nvSpPr>
        <p:spPr>
          <a:xfrm>
            <a:off x="3790188" y="3291840"/>
            <a:ext cx="1417320" cy="658368"/>
          </a:xfrm>
          <a:prstGeom prst="roundRect">
            <a:avLst>
              <a:gd name="adj" fmla="val 16667"/>
            </a:avLst>
          </a:prstGeom>
          <a:solidFill>
            <a:srgbClr val="131A2A"/>
          </a:solidFill>
          <a:ln w="15875">
            <a:solidFill>
              <a:srgbClr val="3B82F6"/>
            </a:solidFill>
            <a:prstDash val="solid"/>
          </a:ln>
        </p:spPr>
      </p:sp>
      <p:sp>
        <p:nvSpPr>
          <p:cNvPr id="9" name="Text 6"/>
          <p:cNvSpPr/>
          <p:nvPr/>
        </p:nvSpPr>
        <p:spPr>
          <a:xfrm>
            <a:off x="3790188" y="3291840"/>
            <a:ext cx="1417320" cy="658368"/>
          </a:xfrm>
          <a:prstGeom prst="rect">
            <a:avLst/>
          </a:prstGeom>
          <a:noFill/>
          <a:ln/>
        </p:spPr>
        <p:txBody>
          <a:bodyPr wrap="square" lIns="0" tIns="0" rIns="0" bIns="0" rtlCol="0" anchor="ctr"/>
          <a:lstStyle/>
          <a:p>
            <a:pPr algn="ctr" indent="0" marL="0">
              <a:buNone/>
            </a:pPr>
            <a:r>
              <a:rPr lang="en-US" sz="1800" b="1" dirty="0">
                <a:solidFill>
                  <a:srgbClr val="F1F5F9"/>
                </a:solidFill>
                <a:latin typeface="Inter Tight" pitchFamily="34" charset="0"/>
                <a:ea typeface="Inter Tight" pitchFamily="34" charset="-122"/>
                <a:cs typeface="Inter Tight" pitchFamily="34" charset="-120"/>
              </a:rPr>
              <a:t>OpenAI</a:t>
            </a:r>
            <a:endParaRPr lang="en-US" sz="1800" dirty="0"/>
          </a:p>
        </p:txBody>
      </p:sp>
      <p:sp>
        <p:nvSpPr>
          <p:cNvPr id="10" name="Text 7"/>
          <p:cNvSpPr/>
          <p:nvPr/>
        </p:nvSpPr>
        <p:spPr>
          <a:xfrm>
            <a:off x="5207508" y="3291840"/>
            <a:ext cx="365760" cy="658368"/>
          </a:xfrm>
          <a:prstGeom prst="rect">
            <a:avLst/>
          </a:prstGeom>
          <a:noFill/>
          <a:ln/>
        </p:spPr>
        <p:txBody>
          <a:bodyPr wrap="square" lIns="0" tIns="0" rIns="0" bIns="0" rtlCol="0" anchor="ctr"/>
          <a:lstStyle/>
          <a:p>
            <a:pPr algn="ctr" indent="0" marL="0">
              <a:buNone/>
            </a:pPr>
            <a:r>
              <a:rPr lang="en-US" sz="2000" dirty="0">
                <a:solidFill>
                  <a:srgbClr val="60A5FA"/>
                </a:solidFill>
                <a:latin typeface="Inter Tight" pitchFamily="34" charset="0"/>
                <a:ea typeface="Inter Tight" pitchFamily="34" charset="-122"/>
                <a:cs typeface="Inter Tight" pitchFamily="34" charset="-120"/>
              </a:rPr>
              <a:t>→</a:t>
            </a:r>
            <a:endParaRPr lang="en-US" sz="2000" dirty="0"/>
          </a:p>
        </p:txBody>
      </p:sp>
      <p:sp>
        <p:nvSpPr>
          <p:cNvPr id="11" name="Shape 8"/>
          <p:cNvSpPr/>
          <p:nvPr/>
        </p:nvSpPr>
        <p:spPr>
          <a:xfrm>
            <a:off x="5573268" y="3291840"/>
            <a:ext cx="1417320" cy="658368"/>
          </a:xfrm>
          <a:prstGeom prst="roundRect">
            <a:avLst>
              <a:gd name="adj" fmla="val 16667"/>
            </a:avLst>
          </a:prstGeom>
          <a:solidFill>
            <a:srgbClr val="131A2A"/>
          </a:solidFill>
          <a:ln w="15875">
            <a:solidFill>
              <a:srgbClr val="3B82F6"/>
            </a:solidFill>
            <a:prstDash val="solid"/>
          </a:ln>
        </p:spPr>
      </p:sp>
      <p:sp>
        <p:nvSpPr>
          <p:cNvPr id="12" name="Text 9"/>
          <p:cNvSpPr/>
          <p:nvPr/>
        </p:nvSpPr>
        <p:spPr>
          <a:xfrm>
            <a:off x="5573268" y="3291840"/>
            <a:ext cx="1417320" cy="658368"/>
          </a:xfrm>
          <a:prstGeom prst="rect">
            <a:avLst/>
          </a:prstGeom>
          <a:noFill/>
          <a:ln/>
        </p:spPr>
        <p:txBody>
          <a:bodyPr wrap="square" lIns="0" tIns="0" rIns="0" bIns="0" rtlCol="0" anchor="ctr"/>
          <a:lstStyle/>
          <a:p>
            <a:pPr algn="ctr" indent="0" marL="0">
              <a:buNone/>
            </a:pPr>
            <a:r>
              <a:rPr lang="en-US" sz="1800" b="1" dirty="0">
                <a:solidFill>
                  <a:srgbClr val="F1F5F9"/>
                </a:solidFill>
                <a:latin typeface="Inter Tight" pitchFamily="34" charset="0"/>
                <a:ea typeface="Inter Tight" pitchFamily="34" charset="-122"/>
                <a:cs typeface="Inter Tight" pitchFamily="34" charset="-120"/>
              </a:rPr>
              <a:t>Gemini</a:t>
            </a:r>
            <a:endParaRPr lang="en-US" sz="1800" dirty="0"/>
          </a:p>
        </p:txBody>
      </p:sp>
      <p:sp>
        <p:nvSpPr>
          <p:cNvPr id="13" name="Text 10"/>
          <p:cNvSpPr/>
          <p:nvPr/>
        </p:nvSpPr>
        <p:spPr>
          <a:xfrm>
            <a:off x="6990588" y="3291840"/>
            <a:ext cx="365760" cy="658368"/>
          </a:xfrm>
          <a:prstGeom prst="rect">
            <a:avLst/>
          </a:prstGeom>
          <a:noFill/>
          <a:ln/>
        </p:spPr>
        <p:txBody>
          <a:bodyPr wrap="square" lIns="0" tIns="0" rIns="0" bIns="0" rtlCol="0" anchor="ctr"/>
          <a:lstStyle/>
          <a:p>
            <a:pPr algn="ctr" indent="0" marL="0">
              <a:buNone/>
            </a:pPr>
            <a:r>
              <a:rPr lang="en-US" sz="2000" dirty="0">
                <a:solidFill>
                  <a:srgbClr val="60A5FA"/>
                </a:solidFill>
                <a:latin typeface="Inter Tight" pitchFamily="34" charset="0"/>
                <a:ea typeface="Inter Tight" pitchFamily="34" charset="-122"/>
                <a:cs typeface="Inter Tight" pitchFamily="34" charset="-120"/>
              </a:rPr>
              <a:t>→</a:t>
            </a:r>
            <a:endParaRPr lang="en-US" sz="2000" dirty="0"/>
          </a:p>
        </p:txBody>
      </p:sp>
      <p:sp>
        <p:nvSpPr>
          <p:cNvPr id="14" name="Shape 11"/>
          <p:cNvSpPr/>
          <p:nvPr/>
        </p:nvSpPr>
        <p:spPr>
          <a:xfrm>
            <a:off x="7356348" y="3291840"/>
            <a:ext cx="1417320" cy="658368"/>
          </a:xfrm>
          <a:prstGeom prst="roundRect">
            <a:avLst>
              <a:gd name="adj" fmla="val 16667"/>
            </a:avLst>
          </a:prstGeom>
          <a:solidFill>
            <a:srgbClr val="131A2A"/>
          </a:solidFill>
          <a:ln w="15875">
            <a:solidFill>
              <a:srgbClr val="3B82F6"/>
            </a:solidFill>
            <a:prstDash val="solid"/>
          </a:ln>
        </p:spPr>
      </p:sp>
      <p:sp>
        <p:nvSpPr>
          <p:cNvPr id="15" name="Text 12"/>
          <p:cNvSpPr/>
          <p:nvPr/>
        </p:nvSpPr>
        <p:spPr>
          <a:xfrm>
            <a:off x="7356348" y="3291840"/>
            <a:ext cx="1417320" cy="658368"/>
          </a:xfrm>
          <a:prstGeom prst="rect">
            <a:avLst/>
          </a:prstGeom>
          <a:noFill/>
          <a:ln/>
        </p:spPr>
        <p:txBody>
          <a:bodyPr wrap="square" lIns="0" tIns="0" rIns="0" bIns="0" rtlCol="0" anchor="ctr"/>
          <a:lstStyle/>
          <a:p>
            <a:pPr algn="ctr" indent="0" marL="0">
              <a:buNone/>
            </a:pPr>
            <a:r>
              <a:rPr lang="en-US" sz="1800" b="1" dirty="0">
                <a:solidFill>
                  <a:srgbClr val="F1F5F9"/>
                </a:solidFill>
                <a:latin typeface="Inter Tight" pitchFamily="34" charset="0"/>
                <a:ea typeface="Inter Tight" pitchFamily="34" charset="-122"/>
                <a:cs typeface="Inter Tight" pitchFamily="34" charset="-120"/>
              </a:rPr>
              <a:t>Groq</a:t>
            </a:r>
            <a:endParaRPr lang="en-US" sz="1800" dirty="0"/>
          </a:p>
        </p:txBody>
      </p:sp>
      <p:sp>
        <p:nvSpPr>
          <p:cNvPr id="16" name="Text 13"/>
          <p:cNvSpPr/>
          <p:nvPr/>
        </p:nvSpPr>
        <p:spPr>
          <a:xfrm>
            <a:off x="2007108" y="4343400"/>
            <a:ext cx="6677315" cy="4206240"/>
          </a:xfrm>
          <a:prstGeom prst="rect">
            <a:avLst/>
          </a:prstGeom>
          <a:noFill/>
          <a:ln/>
        </p:spPr>
        <p:txBody>
          <a:bodyPr wrap="square" rtlCol="0" anchor="t">
            <a:spAutoFit/>
          </a:bodyPr>
          <a:lstStyle/>
          <a:p>
            <a:pPr indent="0" marL="0">
              <a:lnSpc>
                <a:spcPct val="150000"/>
              </a:lnSpc>
              <a:buNone/>
            </a:pPr>
            <a:r>
              <a:rPr lang="en-US" sz="2000" b="1" dirty="0">
                <a:solidFill>
                  <a:srgbClr val="F1F5F9"/>
                </a:solidFill>
                <a:latin typeface="Inter Tight" pitchFamily="34" charset="0"/>
                <a:ea typeface="Inter Tight" pitchFamily="34" charset="-122"/>
                <a:cs typeface="Inter Tight" pitchFamily="34" charset="-120"/>
              </a:rPr>
              <a:t>Choose your AI provider. </a:t>
            </a:r>
            <a:r>
              <a:rPr lang="en-US" sz="2000" dirty="0">
                <a:solidFill>
                  <a:srgbClr val="E2E8F0"/>
                </a:solidFill>
                <a:latin typeface="Inter Tight" pitchFamily="34" charset="0"/>
                <a:ea typeface="Inter Tight" pitchFamily="34" charset="-122"/>
                <a:cs typeface="Inter Tight" pitchFamily="34" charset="-120"/>
              </a:rPr>
              <a:t>If it fails (no credit, quota, rate limit or a bad key), the bot switches to the next provider that has a key.</a:t>
            </a:r>
            <a:endParaRPr lang="en-US" sz="2000" dirty="0"/>
          </a:p>
          <a:p>
            <a:pPr indent="0" marL="0">
              <a:lnSpc>
                <a:spcPct val="150000"/>
              </a:lnSpc>
              <a:buNone/>
            </a:pPr>
            <a:r>
              <a:rPr lang="en-US" sz="1000" dirty="0">
                <a:solidFill>
                  <a:srgbClr val="E2E8F0"/>
                </a:solidFill>
                <a:latin typeface="Inter Tight" pitchFamily="34" charset="0"/>
                <a:ea typeface="Inter Tight" pitchFamily="34" charset="-122"/>
                <a:cs typeface="Inter Tight" pitchFamily="34" charset="-120"/>
              </a:rPr>
              <a:t> </a:t>
            </a:r>
            <a:endParaRPr lang="en-US" sz="2000" dirty="0"/>
          </a:p>
          <a:p>
            <a:pPr indent="0" marL="0">
              <a:lnSpc>
                <a:spcPct val="150000"/>
              </a:lnSpc>
              <a:buNone/>
            </a:pPr>
            <a:r>
              <a:rPr lang="en-US" sz="2000" b="1" dirty="0">
                <a:solidFill>
                  <a:srgbClr val="F1F5F9"/>
                </a:solidFill>
                <a:latin typeface="Inter Tight" pitchFamily="34" charset="0"/>
                <a:ea typeface="Inter Tight" pitchFamily="34" charset="-122"/>
                <a:cs typeface="Inter Tight" pitchFamily="34" charset="-120"/>
              </a:rPr>
              <a:t>AI news analysis. </a:t>
            </a:r>
            <a:r>
              <a:rPr lang="en-US" sz="2000" dirty="0">
                <a:solidFill>
                  <a:srgbClr val="E2E8F0"/>
                </a:solidFill>
                <a:latin typeface="Inter Tight" pitchFamily="34" charset="0"/>
                <a:ea typeface="Inter Tight" pitchFamily="34" charset="-122"/>
                <a:cs typeface="Inter Tight" pitchFamily="34" charset="-120"/>
              </a:rPr>
              <a:t>Headlines from CoinDesk, Cointelegraph, Decrypt and more are scored for sentiment, with confidence and expiry limits.</a:t>
            </a:r>
            <a:endParaRPr lang="en-US" sz="2000" dirty="0"/>
          </a:p>
        </p:txBody>
      </p:sp>
      <p:sp>
        <p:nvSpPr>
          <p:cNvPr id="17" name="Shape 14"/>
          <p:cNvSpPr/>
          <p:nvPr/>
        </p:nvSpPr>
        <p:spPr>
          <a:xfrm>
            <a:off x="9496958" y="3291840"/>
            <a:ext cx="6783934" cy="3291840"/>
          </a:xfrm>
          <a:prstGeom prst="rect">
            <a:avLst/>
          </a:prstGeom>
          <a:solidFill>
            <a:srgbClr val="3B82F6"/>
          </a:solidFill>
          <a:ln/>
        </p:spPr>
      </p:sp>
      <p:sp>
        <p:nvSpPr>
          <p:cNvPr id="18" name="Text 15"/>
          <p:cNvSpPr/>
          <p:nvPr/>
        </p:nvSpPr>
        <p:spPr>
          <a:xfrm>
            <a:off x="10149840" y="3703320"/>
            <a:ext cx="5486400" cy="461772"/>
          </a:xfrm>
          <a:prstGeom prst="rect">
            <a:avLst/>
          </a:prstGeom>
          <a:noFill/>
          <a:ln/>
        </p:spPr>
        <p:txBody>
          <a:bodyPr wrap="square" rtlCol="0" anchor="t">
            <a:spAutoFit/>
          </a:bodyPr>
          <a:lstStyle/>
          <a:p>
            <a:pPr indent="0" marL="0">
              <a:buNone/>
            </a:pPr>
            <a:r>
              <a:rPr lang="en-US" sz="2400" dirty="0">
                <a:solidFill>
                  <a:srgbClr val="F1F5F9"/>
                </a:solidFill>
                <a:latin typeface="Inter Tight" pitchFamily="34" charset="0"/>
                <a:ea typeface="Inter Tight" pitchFamily="34" charset="-122"/>
                <a:cs typeface="Inter Tight" pitchFamily="34" charset="-120"/>
              </a:rPr>
              <a:t>AI Review and auto-tune</a:t>
            </a:r>
            <a:endParaRPr lang="en-US" sz="2400" dirty="0"/>
          </a:p>
        </p:txBody>
      </p:sp>
      <p:sp>
        <p:nvSpPr>
          <p:cNvPr id="19" name="Text 16"/>
          <p:cNvSpPr/>
          <p:nvPr/>
        </p:nvSpPr>
        <p:spPr>
          <a:xfrm>
            <a:off x="10149840" y="4279392"/>
            <a:ext cx="5486400" cy="2468880"/>
          </a:xfrm>
          <a:prstGeom prst="rect">
            <a:avLst/>
          </a:prstGeom>
          <a:noFill/>
          <a:ln/>
        </p:spPr>
        <p:txBody>
          <a:bodyPr wrap="square" rtlCol="0" anchor="t">
            <a:spAutoFit/>
          </a:bodyPr>
          <a:lstStyle/>
          <a:p>
            <a:pPr indent="0" marL="0">
              <a:lnSpc>
                <a:spcPct val="135000"/>
              </a:lnSpc>
              <a:buNone/>
            </a:pPr>
            <a:r>
              <a:rPr lang="en-US" sz="2000" dirty="0">
                <a:solidFill>
                  <a:srgbClr val="F1F5F9"/>
                </a:solidFill>
                <a:latin typeface="Inter Tight" pitchFamily="34" charset="0"/>
                <a:ea typeface="Inter Tight" pitchFamily="34" charset="-122"/>
                <a:cs typeface="Inter Tight" pitchFamily="34" charset="-120"/>
              </a:rPr>
              <a:t>A daily or weekly AI review of your results can tune the settings. Turn it on or off, or start it by hand. Per-pair auto-tune and pair suggestions too.</a:t>
            </a:r>
            <a:endParaRPr lang="en-US" sz="2000" dirty="0"/>
          </a:p>
        </p:txBody>
      </p:sp>
      <p:sp>
        <p:nvSpPr>
          <p:cNvPr id="20" name="Text 17"/>
          <p:cNvSpPr/>
          <p:nvPr/>
        </p:nvSpPr>
        <p:spPr>
          <a:xfrm>
            <a:off x="9496958" y="6903720"/>
            <a:ext cx="6783659" cy="182880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The AI Signal strategy and the admin Copilot are optional. Every AI signal passes the same risk checks. It cannot skip a stop loss or the kill switch.</a:t>
            </a:r>
            <a:endParaRPr lang="en-US" sz="2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Shape 1"/>
          <p:cNvSpPr/>
          <p:nvPr/>
        </p:nvSpPr>
        <p:spPr>
          <a:xfrm>
            <a:off x="10483596" y="0"/>
            <a:ext cx="7804404" cy="4246474"/>
          </a:xfrm>
          <a:prstGeom prst="line">
            <a:avLst/>
          </a:prstGeom>
          <a:noFill/>
          <a:ln w="9525">
            <a:solidFill>
              <a:srgbClr val="3B82F6"/>
            </a:solidFill>
            <a:prstDash val="solid"/>
          </a:ln>
        </p:spPr>
      </p:sp>
      <p:sp>
        <p:nvSpPr>
          <p:cNvPr id="5" name="Text 2"/>
          <p:cNvSpPr/>
          <p:nvPr/>
        </p:nvSpPr>
        <p:spPr>
          <a:xfrm>
            <a:off x="2121408" y="1741932"/>
            <a:ext cx="10972800" cy="1108253"/>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Risk controls on every trade</a:t>
            </a:r>
            <a:endParaRPr lang="en-US" sz="6000" dirty="0"/>
          </a:p>
        </p:txBody>
      </p:sp>
      <p:sp>
        <p:nvSpPr>
          <p:cNvPr id="6" name="Text 3"/>
          <p:cNvSpPr/>
          <p:nvPr/>
        </p:nvSpPr>
        <p:spPr>
          <a:xfrm>
            <a:off x="2121408" y="3784702"/>
            <a:ext cx="635828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01. Stop loss and take profit</a:t>
            </a:r>
            <a:endParaRPr lang="en-US" sz="2400" dirty="0"/>
          </a:p>
        </p:txBody>
      </p:sp>
      <p:sp>
        <p:nvSpPr>
          <p:cNvPr id="7" name="Text 4"/>
          <p:cNvSpPr/>
          <p:nvPr/>
        </p:nvSpPr>
        <p:spPr>
          <a:xfrm>
            <a:off x="2121408" y="4360774"/>
            <a:ext cx="6677315"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3% stop loss and 6% take profit by default, with per-pair risk overrides.</a:t>
            </a:r>
            <a:endParaRPr lang="en-US" sz="2000" dirty="0"/>
          </a:p>
        </p:txBody>
      </p:sp>
      <p:sp>
        <p:nvSpPr>
          <p:cNvPr id="8" name="Text 5"/>
          <p:cNvSpPr/>
          <p:nvPr/>
        </p:nvSpPr>
        <p:spPr>
          <a:xfrm>
            <a:off x="2121408" y="6546190"/>
            <a:ext cx="635828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02. Trailing stop and profit lock</a:t>
            </a:r>
            <a:endParaRPr lang="en-US" sz="2400" dirty="0"/>
          </a:p>
        </p:txBody>
      </p:sp>
      <p:sp>
        <p:nvSpPr>
          <p:cNvPr id="9" name="Text 6"/>
          <p:cNvSpPr/>
          <p:nvPr/>
        </p:nvSpPr>
        <p:spPr>
          <a:xfrm>
            <a:off x="2121408" y="7122262"/>
            <a:ext cx="6677315"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An ATR trailing stop and a break-even stop follow the trade. Profit lock secures gains after +2%.</a:t>
            </a:r>
            <a:endParaRPr lang="en-US" sz="2000" dirty="0"/>
          </a:p>
        </p:txBody>
      </p:sp>
      <p:sp>
        <p:nvSpPr>
          <p:cNvPr id="10" name="Text 7"/>
          <p:cNvSpPr/>
          <p:nvPr/>
        </p:nvSpPr>
        <p:spPr>
          <a:xfrm>
            <a:off x="9984334" y="3784702"/>
            <a:ext cx="6182898"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03. Position sizing</a:t>
            </a:r>
            <a:endParaRPr lang="en-US" sz="2400" dirty="0"/>
          </a:p>
        </p:txBody>
      </p:sp>
      <p:sp>
        <p:nvSpPr>
          <p:cNvPr id="11" name="Text 8"/>
          <p:cNvSpPr/>
          <p:nvPr/>
        </p:nvSpPr>
        <p:spPr>
          <a:xfrm>
            <a:off x="9984334" y="4360774"/>
            <a:ext cx="6182898"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2% risk per trade, at most 10% of cash per trade and at most 10 open positions.</a:t>
            </a:r>
            <a:endParaRPr lang="en-US" sz="2000" dirty="0"/>
          </a:p>
        </p:txBody>
      </p:sp>
      <p:sp>
        <p:nvSpPr>
          <p:cNvPr id="12" name="Text 9"/>
          <p:cNvSpPr/>
          <p:nvPr/>
        </p:nvSpPr>
        <p:spPr>
          <a:xfrm>
            <a:off x="9984334" y="6546190"/>
            <a:ext cx="6182898"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04. Daily-loss kill switch</a:t>
            </a:r>
            <a:endParaRPr lang="en-US" sz="2400" dirty="0"/>
          </a:p>
        </p:txBody>
      </p:sp>
      <p:sp>
        <p:nvSpPr>
          <p:cNvPr id="13" name="Text 10"/>
          <p:cNvSpPr/>
          <p:nvPr/>
        </p:nvSpPr>
        <p:spPr>
          <a:xfrm>
            <a:off x="9984334" y="7122262"/>
            <a:ext cx="6182898" cy="1423721"/>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Trading stops at a 5% daily loss (default). Pause, close-all and close-position controls.</a:t>
            </a:r>
            <a:endParaRPr lang="en-US" sz="2000" dirty="0"/>
          </a:p>
        </p:txBody>
      </p:sp>
      <p:sp>
        <p:nvSpPr>
          <p:cNvPr id="14" name="Text 11"/>
          <p:cNvSpPr/>
          <p:nvPr/>
        </p:nvSpPr>
        <p:spPr>
          <a:xfrm>
            <a:off x="2121408" y="9098280"/>
            <a:ext cx="14081760" cy="502920"/>
          </a:xfrm>
          <a:prstGeom prst="rect">
            <a:avLst/>
          </a:prstGeom>
          <a:noFill/>
          <a:ln/>
        </p:spPr>
        <p:txBody>
          <a:bodyPr wrap="square" rtlCol="0" anchor="t">
            <a:spAutoFit/>
          </a:bodyPr>
          <a:lstStyle/>
          <a:p>
            <a:pPr indent="0" marL="0">
              <a:buNone/>
            </a:pPr>
            <a:r>
              <a:rPr lang="en-US" sz="1800" dirty="0">
                <a:solidFill>
                  <a:srgbClr val="94A3B8"/>
                </a:solidFill>
                <a:latin typeface="Inter Tight" pitchFamily="34" charset="0"/>
                <a:ea typeface="Inter Tight" pitchFamily="34" charset="-122"/>
                <a:cs typeface="Inter Tight" pitchFamily="34" charset="-120"/>
              </a:rPr>
              <a:t>The bot trades only on closed candles. Fees and slippage are part of the math.</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Shape 1"/>
          <p:cNvSpPr/>
          <p:nvPr/>
        </p:nvSpPr>
        <p:spPr>
          <a:xfrm>
            <a:off x="13014655" y="0"/>
            <a:ext cx="5273345" cy="10287000"/>
          </a:xfrm>
          <a:prstGeom prst="rect">
            <a:avLst/>
          </a:prstGeom>
          <a:solidFill>
            <a:srgbClr val="3B82F6"/>
          </a:solidFill>
          <a:ln/>
        </p:spPr>
      </p:sp>
      <p:sp>
        <p:nvSpPr>
          <p:cNvPr id="5" name="Text 2"/>
          <p:cNvSpPr/>
          <p:nvPr/>
        </p:nvSpPr>
        <p:spPr>
          <a:xfrm>
            <a:off x="1849831" y="2194560"/>
            <a:ext cx="6358280" cy="1939442"/>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One dashboard in your browser</a:t>
            </a:r>
            <a:endParaRPr lang="en-US" sz="6000" dirty="0"/>
          </a:p>
        </p:txBody>
      </p:sp>
      <p:sp>
        <p:nvSpPr>
          <p:cNvPr id="6" name="Text 3"/>
          <p:cNvSpPr/>
          <p:nvPr/>
        </p:nvSpPr>
        <p:spPr>
          <a:xfrm>
            <a:off x="1849831" y="4572000"/>
            <a:ext cx="7272680" cy="461772"/>
          </a:xfrm>
          <a:prstGeom prst="rect">
            <a:avLst/>
          </a:prstGeom>
          <a:noFill/>
          <a:ln/>
        </p:spPr>
        <p:txBody>
          <a:bodyPr wrap="square" rtlCol="0" anchor="t">
            <a:spAutoFit/>
          </a:bodyPr>
          <a:lstStyle/>
          <a:p>
            <a:pPr indent="0" marL="0">
              <a:buNone/>
            </a:pPr>
            <a:r>
              <a:rPr lang="en-US" sz="2400" dirty="0">
                <a:solidFill>
                  <a:srgbClr val="22C55E"/>
                </a:solidFill>
                <a:latin typeface="Inter Tight" pitchFamily="34" charset="0"/>
                <a:ea typeface="Inter Tight" pitchFamily="34" charset="-122"/>
                <a:cs typeface="Inter Tight" pitchFamily="34" charset="-120"/>
              </a:rPr>
              <a:t>Self-hosted web app · 19 languages</a:t>
            </a:r>
            <a:endParaRPr lang="en-US" sz="2400" dirty="0"/>
          </a:p>
        </p:txBody>
      </p:sp>
      <p:sp>
        <p:nvSpPr>
          <p:cNvPr id="7" name="Text 4"/>
          <p:cNvSpPr/>
          <p:nvPr/>
        </p:nvSpPr>
        <p:spPr>
          <a:xfrm>
            <a:off x="1849831" y="5148072"/>
            <a:ext cx="6677315" cy="292608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Strategies, positions and risk settings in one place. Install it as an app. Analytics, daily reports, a news page and a built-in manual in English and Swedish. Each user gets a separate account.</a:t>
            </a:r>
            <a:endParaRPr lang="en-US" sz="2000" dirty="0"/>
          </a:p>
        </p:txBody>
      </p:sp>
      <p:sp>
        <p:nvSpPr>
          <p:cNvPr id="8" name="Shape 5"/>
          <p:cNvSpPr/>
          <p:nvPr/>
        </p:nvSpPr>
        <p:spPr>
          <a:xfrm>
            <a:off x="9363456" y="2328291"/>
            <a:ext cx="8065008" cy="5081778"/>
          </a:xfrm>
          <a:prstGeom prst="rect">
            <a:avLst/>
          </a:prstGeom>
          <a:solidFill>
            <a:srgbClr val="0F172A"/>
          </a:solidFill>
          <a:ln w="19050">
            <a:solidFill>
              <a:srgbClr val="60A5FA"/>
            </a:solidFill>
            <a:prstDash val="solid"/>
          </a:ln>
        </p:spPr>
      </p:sp>
      <p:pic>
        <p:nvPicPr>
          <p:cNvPr id="9" name="Image 0" descr="/workspace/crypto_screens/web/01-dashboard.jpg">    </p:cNvPr>
          <p:cNvPicPr>
            <a:picLocks noChangeAspect="1"/>
          </p:cNvPicPr>
          <p:nvPr/>
        </p:nvPicPr>
        <p:blipFill>
          <a:blip r:embed="rId1"/>
          <a:stretch>
            <a:fillRect/>
          </a:stretch>
        </p:blipFill>
        <p:spPr>
          <a:xfrm>
            <a:off x="9418320" y="2383155"/>
            <a:ext cx="7955280" cy="4972050"/>
          </a:xfrm>
          <a:prstGeom prst="rect">
            <a:avLst/>
          </a:prstGeom>
        </p:spPr>
      </p:pic>
      <p:sp>
        <p:nvSpPr>
          <p:cNvPr id="10" name="Text 6"/>
          <p:cNvSpPr/>
          <p:nvPr/>
        </p:nvSpPr>
        <p:spPr>
          <a:xfrm>
            <a:off x="9418320" y="7492365"/>
            <a:ext cx="7955280" cy="457200"/>
          </a:xfrm>
          <a:prstGeom prst="rect">
            <a:avLst/>
          </a:prstGeom>
          <a:noFill/>
          <a:ln/>
        </p:spPr>
        <p:txBody>
          <a:bodyPr wrap="square" rtlCol="0" anchor="ctr"/>
          <a:lstStyle/>
          <a:p>
            <a:pPr algn="ctr" indent="0" marL="0">
              <a:buNone/>
            </a:pPr>
            <a:r>
              <a:rPr lang="en-US" sz="1500" b="1" dirty="0">
                <a:solidFill>
                  <a:srgbClr val="FFFFFF"/>
                </a:solidFill>
                <a:latin typeface="Inter Tight" pitchFamily="34" charset="0"/>
                <a:ea typeface="Inter Tight" pitchFamily="34" charset="-122"/>
                <a:cs typeface="Inter Tight" pitchFamily="34" charset="-120"/>
              </a:rPr>
              <a:t>Live dashboard (demo account) – values blurred</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Shape 1"/>
          <p:cNvSpPr/>
          <p:nvPr/>
        </p:nvSpPr>
        <p:spPr>
          <a:xfrm>
            <a:off x="11328502" y="0"/>
            <a:ext cx="6959498" cy="10287000"/>
          </a:xfrm>
          <a:prstGeom prst="rect">
            <a:avLst/>
          </a:prstGeom>
          <a:solidFill>
            <a:srgbClr val="3B82F6"/>
          </a:solidFill>
          <a:ln/>
        </p:spPr>
      </p:sp>
      <p:sp>
        <p:nvSpPr>
          <p:cNvPr id="5" name="Text 2"/>
          <p:cNvSpPr/>
          <p:nvPr/>
        </p:nvSpPr>
        <p:spPr>
          <a:xfrm>
            <a:off x="1582826" y="2194560"/>
            <a:ext cx="7589520" cy="1939442"/>
          </a:xfrm>
          <a:prstGeom prst="rect">
            <a:avLst/>
          </a:prstGeom>
          <a:noFill/>
          <a:ln/>
        </p:spPr>
        <p:txBody>
          <a:bodyPr wrap="square" rtlCol="0" anchor="t">
            <a:spAutoFit/>
          </a:bodyPr>
          <a:lstStyle/>
          <a:p>
            <a:pPr indent="0" marL="0">
              <a:buNone/>
            </a:pPr>
            <a:r>
              <a:rPr lang="en-US" sz="6000" dirty="0">
                <a:solidFill>
                  <a:srgbClr val="60A5FA"/>
                </a:solidFill>
                <a:latin typeface="Inter Tight" pitchFamily="34" charset="0"/>
                <a:ea typeface="Inter Tight" pitchFamily="34" charset="-122"/>
                <a:cs typeface="Inter Tight" pitchFamily="34" charset="-120"/>
              </a:rPr>
              <a:t>Test first, then go live</a:t>
            </a:r>
            <a:endParaRPr lang="en-US" sz="6000" dirty="0"/>
          </a:p>
        </p:txBody>
      </p:sp>
      <p:sp>
        <p:nvSpPr>
          <p:cNvPr id="6" name="Text 3"/>
          <p:cNvSpPr/>
          <p:nvPr/>
        </p:nvSpPr>
        <p:spPr>
          <a:xfrm>
            <a:off x="1582826" y="4343400"/>
            <a:ext cx="7315200" cy="237744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Run a strategy on downloadable price history in the backtester. The optimizer finds settings you can save and apply as presets. Then trade in paper or demo mode before you go live.</a:t>
            </a:r>
            <a:endParaRPr lang="en-US" sz="2000" dirty="0"/>
          </a:p>
        </p:txBody>
      </p:sp>
      <p:sp>
        <p:nvSpPr>
          <p:cNvPr id="7" name="Text 4"/>
          <p:cNvSpPr/>
          <p:nvPr/>
        </p:nvSpPr>
        <p:spPr>
          <a:xfrm>
            <a:off x="1582826" y="6903720"/>
            <a:ext cx="1097280" cy="1463040"/>
          </a:xfrm>
          <a:prstGeom prst="rect">
            <a:avLst/>
          </a:prstGeom>
          <a:noFill/>
          <a:ln/>
        </p:spPr>
        <p:txBody>
          <a:bodyPr wrap="square" lIns="0" tIns="0" rIns="0" bIns="0" rtlCol="0" anchor="t"/>
          <a:lstStyle/>
          <a:p>
            <a:pPr indent="0" marL="0">
              <a:buNone/>
            </a:pPr>
            <a:r>
              <a:rPr lang="en-US" sz="11000" dirty="0">
                <a:solidFill>
                  <a:srgbClr val="22C55E"/>
                </a:solidFill>
                <a:latin typeface="Inter Tight" pitchFamily="34" charset="0"/>
                <a:ea typeface="Inter Tight" pitchFamily="34" charset="-122"/>
                <a:cs typeface="Inter Tight" pitchFamily="34" charset="-120"/>
              </a:rPr>
              <a:t>3</a:t>
            </a:r>
            <a:endParaRPr lang="en-US" sz="11000" dirty="0"/>
          </a:p>
        </p:txBody>
      </p:sp>
      <p:sp>
        <p:nvSpPr>
          <p:cNvPr id="8" name="Text 5"/>
          <p:cNvSpPr/>
          <p:nvPr/>
        </p:nvSpPr>
        <p:spPr>
          <a:xfrm>
            <a:off x="2834640" y="7269480"/>
            <a:ext cx="5669280" cy="914400"/>
          </a:xfrm>
          <a:prstGeom prst="rect">
            <a:avLst/>
          </a:prstGeom>
          <a:noFill/>
          <a:ln/>
        </p:spPr>
        <p:txBody>
          <a:bodyPr wrap="square" rtlCol="0" anchor="t">
            <a:spAutoFit/>
          </a:bodyPr>
          <a:lstStyle/>
          <a:p>
            <a:pPr indent="0" marL="0">
              <a:buNone/>
            </a:pPr>
            <a:r>
              <a:rPr lang="en-US" sz="3200" dirty="0">
                <a:solidFill>
                  <a:srgbClr val="60A5FA"/>
                </a:solidFill>
                <a:latin typeface="Inter Tight" pitchFamily="34" charset="0"/>
                <a:ea typeface="Inter Tight" pitchFamily="34" charset="-122"/>
                <a:cs typeface="Inter Tight" pitchFamily="34" charset="-120"/>
              </a:rPr>
              <a:t>modes: paper, demo and live</a:t>
            </a:r>
            <a:endParaRPr lang="en-US" sz="3200" dirty="0"/>
          </a:p>
        </p:txBody>
      </p:sp>
      <p:sp>
        <p:nvSpPr>
          <p:cNvPr id="9" name="Shape 6"/>
          <p:cNvSpPr/>
          <p:nvPr/>
        </p:nvSpPr>
        <p:spPr>
          <a:xfrm>
            <a:off x="9637776" y="2385441"/>
            <a:ext cx="7882128" cy="4967478"/>
          </a:xfrm>
          <a:prstGeom prst="rect">
            <a:avLst/>
          </a:prstGeom>
          <a:solidFill>
            <a:srgbClr val="0F172A"/>
          </a:solidFill>
          <a:ln w="19050">
            <a:solidFill>
              <a:srgbClr val="60A5FA"/>
            </a:solidFill>
            <a:prstDash val="solid"/>
          </a:ln>
        </p:spPr>
      </p:sp>
      <p:pic>
        <p:nvPicPr>
          <p:cNvPr id="10" name="Image 0" descr="/workspace/crypto_screens/web/02-analytics-top.jpg">    </p:cNvPr>
          <p:cNvPicPr>
            <a:picLocks noChangeAspect="1"/>
          </p:cNvPicPr>
          <p:nvPr/>
        </p:nvPicPr>
        <p:blipFill>
          <a:blip r:embed="rId1"/>
          <a:stretch>
            <a:fillRect/>
          </a:stretch>
        </p:blipFill>
        <p:spPr>
          <a:xfrm>
            <a:off x="9692640" y="2440305"/>
            <a:ext cx="7772400" cy="4857750"/>
          </a:xfrm>
          <a:prstGeom prst="rect">
            <a:avLst/>
          </a:prstGeom>
        </p:spPr>
      </p:pic>
      <p:sp>
        <p:nvSpPr>
          <p:cNvPr id="11" name="Text 7"/>
          <p:cNvSpPr/>
          <p:nvPr/>
        </p:nvSpPr>
        <p:spPr>
          <a:xfrm>
            <a:off x="9692640" y="7435215"/>
            <a:ext cx="7772400" cy="457200"/>
          </a:xfrm>
          <a:prstGeom prst="rect">
            <a:avLst/>
          </a:prstGeom>
          <a:noFill/>
          <a:ln/>
        </p:spPr>
        <p:txBody>
          <a:bodyPr wrap="square" rtlCol="0" anchor="ctr"/>
          <a:lstStyle/>
          <a:p>
            <a:pPr algn="ctr" indent="0" marL="0">
              <a:buNone/>
            </a:pPr>
            <a:r>
              <a:rPr lang="en-US" sz="1500" b="1" dirty="0">
                <a:solidFill>
                  <a:srgbClr val="FFFFFF"/>
                </a:solidFill>
                <a:latin typeface="Inter Tight" pitchFamily="34" charset="0"/>
                <a:ea typeface="Inter Tight" pitchFamily="34" charset="-122"/>
                <a:cs typeface="Inter Tight" pitchFamily="34" charset="-120"/>
              </a:rPr>
              <a:t>Analytics &amp; charts (demo data) – values blurred</a:t>
            </a:r>
            <a:endParaRPr lang="en-US"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0E17"/>
        </a:solidFill>
      </p:bgPr>
    </p:bg>
    <p:spTree>
      <p:nvGrpSpPr>
        <p:cNvPr id="1" name=""/>
        <p:cNvGrpSpPr/>
        <p:nvPr/>
      </p:nvGrpSpPr>
      <p:grpSpPr>
        <a:xfrm>
          <a:off x="0" y="0"/>
          <a:ext cx="0" cy="0"/>
          <a:chOff x="0" y="0"/>
          <a:chExt cx="0" cy="0"/>
        </a:xfrm>
      </p:grpSpPr>
      <p:sp>
        <p:nvSpPr>
          <p:cNvPr id="2" name="Text 0"/>
          <p:cNvSpPr/>
          <p:nvPr/>
        </p:nvSpPr>
        <p:spPr>
          <a:xfrm>
            <a:off x="779983" y="457200"/>
            <a:ext cx="4114800" cy="548640"/>
          </a:xfrm>
          <a:prstGeom prst="rect">
            <a:avLst/>
          </a:prstGeom>
          <a:noFill/>
          <a:ln/>
        </p:spPr>
        <p:txBody>
          <a:bodyPr wrap="none" lIns="0" tIns="0" rIns="0" bIns="0" rtlCol="0" anchor="ctr"/>
          <a:lstStyle/>
          <a:p>
            <a:pPr indent="0" marL="0">
              <a:buNone/>
            </a:pPr>
            <a:r>
              <a:rPr lang="en-US" sz="2500" b="1" dirty="0">
                <a:solidFill>
                  <a:srgbClr val="F1F5F9"/>
                </a:solidFill>
                <a:latin typeface="Inter Tight" pitchFamily="34" charset="0"/>
                <a:ea typeface="Inter Tight" pitchFamily="34" charset="-122"/>
                <a:cs typeface="Inter Tight" pitchFamily="34" charset="-120"/>
              </a:rPr>
              <a:t>Crypto</a:t>
            </a:r>
            <a:r>
              <a:rPr lang="en-US" sz="2500" b="1" dirty="0">
                <a:solidFill>
                  <a:srgbClr val="60A5FA"/>
                </a:solidFill>
                <a:latin typeface="Inter Tight" pitchFamily="34" charset="0"/>
                <a:ea typeface="Inter Tight" pitchFamily="34" charset="-122"/>
                <a:cs typeface="Inter Tight" pitchFamily="34" charset="-120"/>
              </a:rPr>
              <a:t>ProSoft</a:t>
            </a:r>
            <a:endParaRPr lang="en-US" sz="2500" dirty="0"/>
          </a:p>
        </p:txBody>
      </p:sp>
      <p:sp>
        <p:nvSpPr>
          <p:cNvPr id="4" name="Text 1"/>
          <p:cNvSpPr/>
          <p:nvPr/>
        </p:nvSpPr>
        <p:spPr>
          <a:xfrm>
            <a:off x="1463040" y="2011680"/>
            <a:ext cx="6949440" cy="3108960"/>
          </a:xfrm>
          <a:prstGeom prst="rect">
            <a:avLst/>
          </a:prstGeom>
          <a:noFill/>
          <a:ln/>
        </p:spPr>
        <p:txBody>
          <a:bodyPr wrap="none" lIns="0" tIns="0" rIns="0" bIns="0" rtlCol="0" anchor="t"/>
          <a:lstStyle/>
          <a:p>
            <a:pPr indent="0" marL="0">
              <a:buNone/>
            </a:pPr>
            <a:r>
              <a:rPr lang="en-US" sz="20000" dirty="0">
                <a:solidFill>
                  <a:srgbClr val="60A5FA"/>
                </a:solidFill>
                <a:latin typeface="Inter Tight" pitchFamily="34" charset="0"/>
                <a:ea typeface="Inter Tight" pitchFamily="34" charset="-122"/>
                <a:cs typeface="Inter Tight" pitchFamily="34" charset="-120"/>
              </a:rPr>
              <a:t>2027</a:t>
            </a:r>
            <a:endParaRPr lang="en-US" sz="20000" dirty="0"/>
          </a:p>
        </p:txBody>
      </p:sp>
      <p:sp>
        <p:nvSpPr>
          <p:cNvPr id="5" name="Text 2"/>
          <p:cNvSpPr/>
          <p:nvPr/>
        </p:nvSpPr>
        <p:spPr>
          <a:xfrm>
            <a:off x="9077249" y="1463040"/>
            <a:ext cx="7589520" cy="1939442"/>
          </a:xfrm>
          <a:prstGeom prst="rect">
            <a:avLst/>
          </a:prstGeom>
          <a:noFill/>
          <a:ln/>
        </p:spPr>
        <p:txBody>
          <a:bodyPr wrap="square" rtlCol="0" anchor="t">
            <a:spAutoFit/>
          </a:bodyPr>
          <a:lstStyle/>
          <a:p>
            <a:pPr indent="0" marL="0">
              <a:buNone/>
            </a:pPr>
            <a:r>
              <a:rPr lang="en-US" sz="5400" dirty="0">
                <a:solidFill>
                  <a:srgbClr val="60A5FA"/>
                </a:solidFill>
                <a:latin typeface="Inter Tight" pitchFamily="34" charset="0"/>
                <a:ea typeface="Inter Tight" pitchFamily="34" charset="-122"/>
                <a:cs typeface="Inter Tight" pitchFamily="34" charset="-120"/>
              </a:rPr>
              <a:t>The AI crypto trading bot is coming soon</a:t>
            </a:r>
            <a:endParaRPr lang="en-US" sz="5400" dirty="0"/>
          </a:p>
        </p:txBody>
      </p:sp>
      <p:sp>
        <p:nvSpPr>
          <p:cNvPr id="6" name="Text 3"/>
          <p:cNvSpPr/>
          <p:nvPr/>
        </p:nvSpPr>
        <p:spPr>
          <a:xfrm>
            <a:off x="9077249" y="3611880"/>
            <a:ext cx="7315200" cy="1463040"/>
          </a:xfrm>
          <a:prstGeom prst="rect">
            <a:avLst/>
          </a:prstGeom>
          <a:noFill/>
          <a:ln/>
        </p:spPr>
        <p:txBody>
          <a:bodyPr wrap="square" rtlCol="0" anchor="t">
            <a:spAutoFit/>
          </a:bodyPr>
          <a:lstStyle/>
          <a:p>
            <a:pPr indent="0" marL="0">
              <a:lnSpc>
                <a:spcPct val="150000"/>
              </a:lnSpc>
              <a:buNone/>
            </a:pPr>
            <a:r>
              <a:rPr lang="en-US" sz="2000" dirty="0">
                <a:solidFill>
                  <a:srgbClr val="E2E8F0"/>
                </a:solidFill>
                <a:latin typeface="Inter Tight" pitchFamily="34" charset="0"/>
                <a:ea typeface="Inter Tight" pitchFamily="34" charset="-122"/>
                <a:cs typeface="Inter Tight" pitchFamily="34" charset="-120"/>
              </a:rPr>
              <a:t>Be first in line for the 2027 model. Join the waitlist, and we will contact you as soon as it launches.</a:t>
            </a:r>
            <a:endParaRPr lang="en-US" sz="2000" dirty="0"/>
          </a:p>
        </p:txBody>
      </p:sp>
      <p:sp>
        <p:nvSpPr>
          <p:cNvPr id="7" name="Text 4">
            <a:hlinkClick r:id="rId1" tooltip=""/>
          </p:cNvPr>
          <p:cNvSpPr/>
          <p:nvPr/>
        </p:nvSpPr>
        <p:spPr>
          <a:xfrm>
            <a:off x="9077249" y="5257800"/>
            <a:ext cx="3657600" cy="957377"/>
          </a:xfrm>
          <a:prstGeom prst="roundRect">
            <a:avLst>
              <a:gd name="adj" fmla="val 50000"/>
            </a:avLst>
          </a:prstGeom>
          <a:solidFill>
            <a:srgbClr val="3B82F6"/>
          </a:solidFill>
          <a:ln/>
        </p:spPr>
        <p:txBody>
          <a:bodyPr wrap="square" rtlCol="0" anchor="ctr"/>
          <a:lstStyle/>
          <a:p>
            <a:pPr algn="ctr" indent="0" marL="0">
              <a:buNone/>
            </a:pPr>
            <a:r>
              <a:rPr lang="en-US" sz="2400" b="1" u="sng" dirty="0">
                <a:solidFill>
                  <a:srgbClr val="F1F5F9"/>
                </a:solidFill>
                <a:latin typeface="Inter Tight" pitchFamily="34" charset="0"/>
                <a:ea typeface="Inter Tight" pitchFamily="34" charset="-122"/>
                <a:cs typeface="Inter Tight" pitchFamily="34" charset="-120"/>
                <a:hlinkClick r:id="rId1" invalidUrl="" action="" tgtFrame="" tooltip="" history="1" highlightClick="0" endSnd="0">
                  <a:extLst>
                    <a:ext uri="{A12FA001-AC4F-418D-AE19-62706E023703}">
                      <ahyp:hlinkClr xmlns:ahyp="http://schemas.microsoft.com/office/drawing/2018/hyperlinkcolor" val="tx"/>
                    </a:ext>
                  </a:extLst>
                </a:hlinkClick>
              </a:rPr>
              <a:t>Join the waitlist</a:t>
            </a:r>
            <a:endParaRPr lang="en-US" sz="2400" dirty="0"/>
          </a:p>
        </p:txBody>
      </p:sp>
      <p:sp>
        <p:nvSpPr>
          <p:cNvPr id="8" name="Text 5">
            <a:hlinkClick r:id="rId2" tooltip=""/>
          </p:cNvPr>
          <p:cNvSpPr/>
          <p:nvPr/>
        </p:nvSpPr>
        <p:spPr>
          <a:xfrm>
            <a:off x="13030200" y="5257800"/>
            <a:ext cx="4114800" cy="957377"/>
          </a:xfrm>
          <a:prstGeom prst="rect">
            <a:avLst/>
          </a:prstGeom>
          <a:noFill/>
          <a:ln/>
        </p:spPr>
        <p:txBody>
          <a:bodyPr wrap="square" rtlCol="0" anchor="ctr"/>
          <a:lstStyle/>
          <a:p>
            <a:pPr indent="0" marL="0">
              <a:buNone/>
            </a:pPr>
            <a:r>
              <a:rPr lang="en-US" sz="2200" u="sng" dirty="0">
                <a:solidFill>
                  <a:srgbClr val="60A5FA"/>
                </a:solidFill>
                <a:latin typeface="Inter Tight" pitchFamily="34" charset="0"/>
                <a:ea typeface="Inter Tight" pitchFamily="34" charset="-122"/>
                <a:cs typeface="Inter Tight"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stakeprosoft.com/contact</a:t>
            </a:r>
            <a:endParaRPr lang="en-US" sz="2200" dirty="0"/>
          </a:p>
        </p:txBody>
      </p:sp>
      <p:sp>
        <p:nvSpPr>
          <p:cNvPr id="9" name="Shape 6"/>
          <p:cNvSpPr/>
          <p:nvPr/>
        </p:nvSpPr>
        <p:spPr>
          <a:xfrm>
            <a:off x="1737360" y="7178040"/>
            <a:ext cx="14813280" cy="2331720"/>
          </a:xfrm>
          <a:prstGeom prst="rect">
            <a:avLst/>
          </a:prstGeom>
          <a:solidFill>
            <a:srgbClr val="131A2A"/>
          </a:solidFill>
          <a:ln w="12700">
            <a:solidFill>
              <a:srgbClr val="1E2D45"/>
            </a:solidFill>
            <a:prstDash val="solid"/>
          </a:ln>
        </p:spPr>
      </p:sp>
      <p:sp>
        <p:nvSpPr>
          <p:cNvPr id="10" name="Shape 7"/>
          <p:cNvSpPr/>
          <p:nvPr/>
        </p:nvSpPr>
        <p:spPr>
          <a:xfrm>
            <a:off x="1737360" y="7178040"/>
            <a:ext cx="109728" cy="2331720"/>
          </a:xfrm>
          <a:prstGeom prst="rect">
            <a:avLst/>
          </a:prstGeom>
          <a:solidFill>
            <a:srgbClr val="EF4444"/>
          </a:solidFill>
          <a:ln/>
        </p:spPr>
      </p:sp>
      <p:sp>
        <p:nvSpPr>
          <p:cNvPr id="11" name="Text 8"/>
          <p:cNvSpPr/>
          <p:nvPr/>
        </p:nvSpPr>
        <p:spPr>
          <a:xfrm>
            <a:off x="2240280" y="7406640"/>
            <a:ext cx="5486400" cy="457200"/>
          </a:xfrm>
          <a:prstGeom prst="rect">
            <a:avLst/>
          </a:prstGeom>
          <a:noFill/>
          <a:ln/>
        </p:spPr>
        <p:txBody>
          <a:bodyPr wrap="square" rtlCol="0" anchor="t">
            <a:spAutoFit/>
          </a:bodyPr>
          <a:lstStyle/>
          <a:p>
            <a:pPr indent="0" marL="0">
              <a:buNone/>
            </a:pPr>
            <a:r>
              <a:rPr lang="en-US" sz="2400" dirty="0">
                <a:solidFill>
                  <a:srgbClr val="EF4444"/>
                </a:solidFill>
                <a:latin typeface="Inter Tight" pitchFamily="34" charset="0"/>
                <a:ea typeface="Inter Tight" pitchFamily="34" charset="-122"/>
                <a:cs typeface="Inter Tight" pitchFamily="34" charset="-120"/>
              </a:rPr>
              <a:t>Risk warning</a:t>
            </a:r>
            <a:endParaRPr lang="en-US" sz="2400" dirty="0"/>
          </a:p>
        </p:txBody>
      </p:sp>
      <p:sp>
        <p:nvSpPr>
          <p:cNvPr id="12" name="Text 9"/>
          <p:cNvSpPr/>
          <p:nvPr/>
        </p:nvSpPr>
        <p:spPr>
          <a:xfrm>
            <a:off x="2240280" y="7955280"/>
            <a:ext cx="13990320" cy="1371600"/>
          </a:xfrm>
          <a:prstGeom prst="rect">
            <a:avLst/>
          </a:prstGeom>
          <a:noFill/>
          <a:ln/>
        </p:spPr>
        <p:txBody>
          <a:bodyPr wrap="square" rtlCol="0" anchor="t">
            <a:spAutoFit/>
          </a:bodyPr>
          <a:lstStyle/>
          <a:p>
            <a:pPr indent="0" marL="0">
              <a:lnSpc>
                <a:spcPct val="130000"/>
              </a:lnSpc>
              <a:buNone/>
            </a:pPr>
            <a:r>
              <a:rPr lang="en-US" sz="1800" dirty="0">
                <a:solidFill>
                  <a:srgbClr val="E2E8F0"/>
                </a:solidFill>
                <a:latin typeface="Inter Tight" pitchFamily="34" charset="0"/>
                <a:ea typeface="Inter Tight" pitchFamily="34" charset="-122"/>
                <a:cs typeface="Inter Tight" pitchFamily="34" charset="-120"/>
              </a:rPr>
              <a:t>Crypto trading is risky and your capital is at risk. Prices can move fast, and you may lose some or all of your money. CryptoProSoft is software, not financial advice. Past and demo results do not predict future performance. Only trade money you can afford to lose.</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T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Tigh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StakeProSoft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AI Crypto Trading Bot 2027 - CryptoProSoft</dc:title>
  <dc:subject>PptxGenJS Presentation</dc:subject>
  <dc:creator>StakeProSoft</dc:creator>
  <cp:lastModifiedBy>StakeProSoft</cp:lastModifiedBy>
  <cp:revision>1</cp:revision>
  <dcterms:created xsi:type="dcterms:W3CDTF">2026-10-21T14:40:32Z</dcterms:created>
  <dcterms:modified xsi:type="dcterms:W3CDTF">2026-10-21T14:40:32Z</dcterms:modified>
</cp:coreProperties>
</file>