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64" r:id="rId10"/>
    <p:sldId id="261" r:id="rId7"/>
    <p:sldId id="258" r:id="rId4"/>
    <p:sldId id="269" r:id="rId15"/>
    <p:sldId id="268" r:id="rId14"/>
    <p:sldId id="260" r:id="rId6"/>
    <p:sldId id="271" r:id="rId17"/>
    <p:sldId id="270" r:id="rId16"/>
    <p:sldId id="267" r:id="rId13"/>
    <p:sldId id="272" r:id="rId18"/>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6" Type="http://schemas.openxmlformats.org/officeDocument/2006/relationships/slide" Target="slides/slide5.xml"/><Relationship Id="rId7" Type="http://schemas.openxmlformats.org/officeDocument/2006/relationships/slide" Target="slides/slide6.xml"/><Relationship Id="rId10" Type="http://schemas.openxmlformats.org/officeDocument/2006/relationships/slide" Target="slides/slide9.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Title: bet365 Value Bet Bot 2027 - ValueBot AI by StakeProSoft. Coming soon; goal is to join the waitlist.</a:t>
            </a:r>
          </a:p>
          <a:p>
            <a:r>
              <a:rPr lang="en-US"/>
              <a:t>Source: /workspace/valuebot_page/valuebot.html (ValueBot product page, verified against source code).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Value bet = bookmaker odds higher than fair odds (general value-betting concept). Example is illustrative: fair chance 50% = fair odds 2.00; bet365 2.20 is above fair.</a:t>
            </a:r>
          </a:p>
          <a:p>
            <a:r>
              <a:rPr lang="en-US"/>
              <a:t>No profit guarantee: losing days are normal; value betting is about long-term expected value.</a:t>
            </a:r>
          </a:p>
          <a:p>
            <a:r>
              <a:rPr lang="en-US"/>
              <a:t>Source: /workspace/valuebot_page/valuebot.html (ValueBot product page, verified against source code).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Fair odds: take the sharp Pinnacle price, remove the bookmaker margin (normalise implied probabilities to 100%).</a:t>
            </a:r>
          </a:p>
          <a:p>
            <a:r>
              <a:rPr lang="en-US"/>
              <a:t>Edge = bet365 odds / fair odds - 1 = 2.20 / 2.00 - 1 = 10%. EV = probability x odds - 1 = 0.5 x 2.20 - 1 = +0.10 per unit. Illustrative numbers, general value-betting maths.</a:t>
            </a:r>
          </a:p>
          <a:p>
            <a:r>
              <a:rPr lang="en-US"/>
              <a:t>ValueBot compares bet365 with margin-free Pinnacle fair odds and only bets when the edge passes your minimum. Source: /workspace/valuebot_page/valuebot.html (ValueBot product page, verified against source code).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VBImg" Type="http://schemas.openxmlformats.org/officeDocument/2006/relationships/image" Target="../media/vb-dashboard.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VBImg" Type="http://schemas.openxmlformats.org/officeDocument/2006/relationships/image" Target="../media/vb-statistics.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VBLink" Type="http://schemas.openxmlformats.org/officeDocument/2006/relationships/hyperlink" Target="https://stakeprosof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36C885"/>
        </a:solidFill>
      </p:bgPr>
    </p:bg>
    <p:spTree>
      <p:nvGrpSpPr>
        <p:cNvPr id="1" name=""/>
        <p:cNvGrpSpPr/>
        <p:nvPr/>
      </p:nvGrpSpPr>
      <p:grpSpPr>
        <a:xfrm>
          <a:off x="0" y="0"/>
          <a:ext cx="0" cy="0"/>
          <a:chOff x="0" y="0"/>
          <a:chExt cx="0" cy="0"/>
        </a:xfrm>
      </p:grpSpPr>
      <p:sp>
        <p:nvSpPr>
          <p:cNvPr id="2" name="Shape 0"/>
          <p:cNvSpPr/>
          <p:nvPr/>
        </p:nvSpPr>
        <p:spPr>
          <a:xfrm flipV="1">
            <a:off x="0" y="0"/>
            <a:ext cx="11813134" cy="6277356"/>
          </a:xfrm>
          <a:prstGeom prst="line">
            <a:avLst/>
          </a:prstGeom>
          <a:noFill/>
          <a:ln w="6350">
            <a:solidFill>
              <a:srgbClr val="F2F9FD"/>
            </a:solidFill>
            <a:prstDash val="solid"/>
          </a:ln>
        </p:spPr>
      </p:sp>
      <p:sp>
        <p:nvSpPr>
          <p:cNvPr id="3" name="Shape 1"/>
          <p:cNvSpPr/>
          <p:nvPr/>
        </p:nvSpPr>
        <p:spPr>
          <a:xfrm>
            <a:off x="5016398" y="0"/>
            <a:ext cx="13271602" cy="6029554"/>
          </a:xfrm>
          <a:prstGeom prst="line">
            <a:avLst/>
          </a:prstGeom>
          <a:noFill/>
          <a:ln w="6350">
            <a:solidFill>
              <a:srgbClr val="F2F9FD"/>
            </a:solidFill>
            <a:prstDash val="solid"/>
          </a:ln>
        </p:spPr>
      </p:sp>
      <p:sp>
        <p:nvSpPr>
          <p:cNvPr id="4" name="Shape 2"/>
          <p:cNvSpPr/>
          <p:nvPr/>
        </p:nvSpPr>
        <p:spPr>
          <a:xfrm flipH="1">
            <a:off x="13726058" y="4250131"/>
            <a:ext cx="4561942" cy="6036869"/>
          </a:xfrm>
          <a:prstGeom prst="line">
            <a:avLst/>
          </a:prstGeom>
          <a:noFill/>
          <a:ln w="6350">
            <a:solidFill>
              <a:srgbClr val="F2F9FD"/>
            </a:solidFill>
            <a:prstDash val="solid"/>
          </a:ln>
        </p:spPr>
      </p:sp>
      <p:sp>
        <p:nvSpPr>
          <p:cNvPr id="12" name="Text 10"/>
          <p:cNvSpPr/>
          <p:nvPr/>
        </p:nvSpPr>
        <p:spPr>
          <a:xfrm>
            <a:off x="13350240" y="555955"/>
            <a:ext cx="3703320" cy="477317"/>
          </a:xfrm>
          <a:prstGeom prst="rect">
            <a:avLst/>
          </a:prstGeom>
          <a:noFill/>
          <a:ln/>
        </p:spPr>
        <p:txBody>
          <a:bodyPr wrap="none" rtlCol="0" anchor="t">
            <a:spAutoFit/>
          </a:bodyPr>
          <a:lstStyle/>
          <a:p>
            <a:pPr indent="0" marL="0" algn="r">
              <a:buNone/>
            </a:pPr>
            <a:r>
              <a:rPr lang="en-US" sz="2500" dirty="0">
                <a:solidFill>
                  <a:srgbClr val="F2F9FD"/>
                </a:solidFill>
                <a:latin typeface="Inter Tight" pitchFamily="34" charset="0"/>
                <a:ea typeface="Inter Tight" pitchFamily="34" charset="-122"/>
                <a:cs typeface="Inter Tight" pitchFamily="34" charset="-120"/>
              </a:rPr>
              <a:t>by StakeProSoft</a:t>
            </a:r>
            <a:endParaRPr lang="en-US" sz="2500" dirty="0"/>
          </a:p>
        </p:txBody>
      </p:sp>
      <p:sp>
        <p:nvSpPr>
          <p:cNvPr id="13" name="Text 11"/>
          <p:cNvSpPr/>
          <p:nvPr/>
        </p:nvSpPr>
        <p:spPr>
          <a:xfrm>
            <a:off x="1871777" y="5143500"/>
            <a:ext cx="12397984" cy="3477463"/>
          </a:xfrm>
          <a:prstGeom prst="rect">
            <a:avLst/>
          </a:prstGeom>
          <a:noFill/>
          <a:ln/>
        </p:spPr>
        <p:txBody>
          <a:bodyPr wrap="none" rtlCol="0" anchor="t">
            <a:spAutoFit/>
          </a:bodyPr>
          <a:lstStyle/>
          <a:p>
            <a:pPr indent="0" marL="0">
              <a:buNone/>
            </a:pPr>
            <a:r>
              <a:rPr lang="en-US" sz="22000" dirty="0">
                <a:solidFill>
                  <a:srgbClr val="F2F9FD"/>
                </a:solidFill>
                <a:latin typeface="Inter Tight" pitchFamily="34" charset="0"/>
                <a:ea typeface="Inter Tight" pitchFamily="34" charset="-122"/>
                <a:cs typeface="Inter Tight" pitchFamily="34" charset="-120"/>
              </a:rPr>
              <a:t>ValueBot</a:t>
            </a:r>
            <a:endParaRPr lang="en-US" sz="22000" dirty="0"/>
          </a:p>
        </p:txBody>
      </p:sp>
      <p:sp>
        <p:nvSpPr>
          <p:cNvPr id="14" name="Shape 12"/>
          <p:cNvSpPr/>
          <p:nvPr/>
        </p:nvSpPr>
        <p:spPr>
          <a:xfrm>
            <a:off x="13416077" y="5837530"/>
            <a:ext cx="853135" cy="853135"/>
          </a:xfrm>
          <a:prstGeom prst="ellipse">
            <a:avLst/>
          </a:prstGeom>
          <a:solidFill>
            <a:srgbClr val="FFC000"/>
          </a:solidFill>
          <a:ln/>
        </p:spPr>
      </p:sp>
      <p:sp>
        <p:nvSpPr>
          <p:cNvPr id="15" name="Text 13"/>
          <p:cNvSpPr/>
          <p:nvPr/>
        </p:nvSpPr>
        <p:spPr>
          <a:xfrm>
            <a:off x="13416077" y="5940857"/>
            <a:ext cx="853135" cy="646481"/>
          </a:xfrm>
          <a:prstGeom prst="rect">
            <a:avLst/>
          </a:prstGeom>
          <a:noFill/>
          <a:ln/>
        </p:spPr>
        <p:txBody>
          <a:bodyPr wrap="none" rtlCol="0" anchor="t" lIns="0" rIns="0">
            <a:spAutoFit/>
          </a:bodyPr>
          <a:lstStyle/>
          <a:p>
            <a:pPr indent="0" marL="0" algn="ctr">
              <a:buNone/>
            </a:pPr>
            <a:r>
              <a:rPr lang="en-US" sz="3000" dirty="0" b="1">
                <a:solidFill>
                  <a:srgbClr val="F2F9FD"/>
                </a:solidFill>
                <a:latin typeface="Inter Tight" pitchFamily="34" charset="0"/>
                <a:ea typeface="Inter Tight" pitchFamily="34" charset="-122"/>
                <a:cs typeface="Inter Tight" pitchFamily="34" charset="-120"/>
              </a:rPr>
              <a:t>AI</a:t>
            </a:r>
            <a:endParaRPr lang="en-US" sz="3000" dirty="0"/>
          </a:p>
        </p:txBody>
      </p:sp>
      <p:sp>
        <p:nvSpPr>
          <p:cNvPr id="901" name="VB Text 901"/>
          <p:cNvSpPr/>
          <p:nvPr/>
        </p:nvSpPr>
        <p:spPr>
          <a:xfrm>
            <a:off x="914400" y="512064"/>
            <a:ext cx="2926080" cy="475488"/>
          </a:xfrm>
          <a:prstGeom prst="rect">
            <a:avLst/>
          </a:prstGeom>
          <a:noFill/>
          <a:ln/>
        </p:spPr>
        <p:txBody>
          <a:bodyPr wrap="none" rtlCol="0" anchor="t">
            <a:spAutoFit/>
          </a:bodyPr>
          <a:lstStyle/>
          <a:p>
            <a:pPr indent="0" marL="0">
              <a:buNone/>
            </a:pPr>
            <a:r>
              <a:rPr lang="en-US" sz="2500" dirty="0" b="1">
                <a:solidFill>
                  <a:srgbClr val="F2F9FD"/>
                </a:solidFill>
                <a:latin typeface="Inter Tight" pitchFamily="34" charset="0"/>
                <a:ea typeface="Inter Tight" pitchFamily="34" charset="-122"/>
                <a:cs typeface="Inter Tight" pitchFamily="34" charset="-120"/>
              </a:rPr>
              <a:t>ValueBot AI</a:t>
            </a:r>
            <a:endParaRPr lang="en-US" sz="2500" dirty="0"/>
          </a:p>
        </p:txBody>
      </p:sp>
      <p:sp>
        <p:nvSpPr>
          <p:cNvPr id="902" name="VB Text 902"/>
          <p:cNvSpPr/>
          <p:nvPr/>
        </p:nvSpPr>
        <p:spPr>
          <a:xfrm>
            <a:off x="1874519" y="8321040"/>
            <a:ext cx="12344400" cy="1463040"/>
          </a:xfrm>
          <a:prstGeom prst="rect">
            <a:avLst/>
          </a:prstGeom>
          <a:noFill/>
          <a:ln/>
        </p:spPr>
        <p:txBody>
          <a:bodyPr wrap="square" rtlCol="0" anchor="t">
            <a:spAutoFit/>
          </a:bodyPr>
          <a:lstStyle/>
          <a:p>
            <a:pPr indent="0" marL="0">
              <a:buNone/>
            </a:pPr>
            <a:r>
              <a:rPr lang="en-US" sz="4400" dirty="0">
                <a:solidFill>
                  <a:srgbClr val="F2F9FD"/>
                </a:solidFill>
                <a:latin typeface="Inter Tight" pitchFamily="34" charset="0"/>
                <a:ea typeface="Inter Tight" pitchFamily="34" charset="-122"/>
                <a:cs typeface="Inter Tight" pitchFamily="34" charset="-120"/>
              </a:rPr>
              <a:t>bet365 Value Bet Bot 2027</a:t>
            </a:r>
            <a:endParaRPr lang="en-US" sz="4400" dirty="0"/>
          </a:p>
          <a:p>
            <a:pPr indent="0" marL="0">
              <a:buNone/>
            </a:pPr>
            <a:r>
              <a:rPr lang="en-US" sz="2600" dirty="0">
                <a:solidFill>
                  <a:srgbClr val="F2F9FD"/>
                </a:solidFill>
                <a:latin typeface="Inter Tight" pitchFamily="34" charset="0"/>
                <a:ea typeface="Inter Tight" pitchFamily="34" charset="-122"/>
                <a:cs typeface="Inter Tight" pitchFamily="34" charset="-120"/>
              </a:rPr>
              <a:t>Coming soon  ·  Join the waitlist for early access</a:t>
            </a:r>
            <a:endParaRPr lang="en-US" sz="2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2F9FD"/>
        </a:solidFill>
      </p:bgPr>
    </p:bg>
    <p:spTree>
      <p:nvGrpSpPr>
        <p:cNvPr id="1" name=""/>
        <p:cNvGrpSpPr/>
        <p:nvPr/>
      </p:nvGrpSpPr>
      <p:grpSpPr>
        <a:xfrm>
          <a:off x="0" y="0"/>
          <a:ext cx="0" cy="0"/>
          <a:chOff x="0" y="0"/>
          <a:chExt cx="0" cy="0"/>
        </a:xfrm>
      </p:grpSpPr>
      <p:sp>
        <p:nvSpPr>
          <p:cNvPr id="7" name="Text 5"/>
          <p:cNvSpPr/>
          <p:nvPr/>
        </p:nvSpPr>
        <p:spPr>
          <a:xfrm>
            <a:off x="1956816" y="2309774"/>
            <a:ext cx="6677315" cy="2862072"/>
          </a:xfrm>
          <a:prstGeom prst="rect">
            <a:avLst/>
          </a:prstGeom>
          <a:noFill/>
          <a:ln/>
        </p:spPr>
        <p:txBody>
          <a:bodyPr wrap="square" rtlCol="0" anchor="t">
            <a:spAutoFit/>
          </a:bodyPr>
          <a:lstStyle/>
          <a:p>
            <a:pPr indent="0" marL="0">
              <a:buNone/>
            </a:pPr>
            <a:r>
              <a:rPr lang="en-US" sz="6000" dirty="0">
                <a:solidFill>
                  <a:srgbClr val="36C885"/>
                </a:solidFill>
                <a:latin typeface="Inter Tight" pitchFamily="34" charset="0"/>
                <a:ea typeface="Inter Tight" pitchFamily="34" charset="-122"/>
                <a:cs typeface="Inter Tight" pitchFamily="34" charset="-120"/>
              </a:rPr>
              <a:t>Value betting: odds higher than the true chance</a:t>
            </a:r>
            <a:endParaRPr lang="en-US" sz="6000" dirty="0"/>
          </a:p>
        </p:txBody>
      </p:sp>
      <p:sp>
        <p:nvSpPr>
          <p:cNvPr id="8" name="Text 6"/>
          <p:cNvSpPr/>
          <p:nvPr/>
        </p:nvSpPr>
        <p:spPr>
          <a:xfrm>
            <a:off x="1956816" y="5630875"/>
            <a:ext cx="6677315" cy="2346350"/>
          </a:xfrm>
          <a:prstGeom prst="rect">
            <a:avLst/>
          </a:prstGeom>
          <a:noFill/>
          <a:ln/>
        </p:spPr>
        <p:txBody>
          <a:bodyPr wrap="square" rtlCol="0" anchor="t">
            <a:spAutoFit/>
          </a:bodyPr>
          <a:lstStyle/>
          <a:p>
            <a:pPr indent="0" marL="0">
              <a:lnSpc>
                <a:spcPct val="150000"/>
              </a:lnSpc>
              <a:buNone/>
            </a:pPr>
            <a:r>
              <a:rPr lang="en-US" sz="2000" dirty="0">
                <a:solidFill>
                  <a:srgbClr val="030826"/>
                </a:solidFill>
                <a:latin typeface="Inter Tight" pitchFamily="34" charset="0"/>
                <a:ea typeface="Inter Tight" pitchFamily="34" charset="-122"/>
                <a:cs typeface="Inter Tight" pitchFamily="34" charset="-120"/>
              </a:rPr>
              <a:t>A value bet is a price that pays more than the outcome's real chance of winning is worth. Fair odds express that real chance. When bet365 offers higher odds than fair, the bet has positive expected value. Any single bet can still lose: the edge only shows over many bets.</a:t>
            </a:r>
            <a:endParaRPr lang="en-US" sz="2000" dirty="0"/>
          </a:p>
        </p:txBody>
      </p:sp>
      <p:sp>
        <p:nvSpPr>
          <p:cNvPr id="903" name="VB Text 903"/>
          <p:cNvSpPr/>
          <p:nvPr/>
        </p:nvSpPr>
        <p:spPr>
          <a:xfrm>
            <a:off x="914400" y="512064"/>
            <a:ext cx="2926080" cy="475488"/>
          </a:xfrm>
          <a:prstGeom prst="rect">
            <a:avLst/>
          </a:prstGeom>
          <a:noFill/>
          <a:ln/>
        </p:spPr>
        <p:txBody>
          <a:bodyPr wrap="none" rtlCol="0" anchor="t">
            <a:spAutoFit/>
          </a:bodyPr>
          <a:lstStyle/>
          <a:p>
            <a:pPr indent="0" marL="0">
              <a:buNone/>
            </a:pPr>
            <a:r>
              <a:rPr lang="en-US" sz="2500" dirty="0" b="1">
                <a:solidFill>
                  <a:srgbClr val="36C885"/>
                </a:solidFill>
                <a:latin typeface="Inter Tight" pitchFamily="34" charset="0"/>
                <a:ea typeface="Inter Tight" pitchFamily="34" charset="-122"/>
                <a:cs typeface="Inter Tight" pitchFamily="34" charset="-120"/>
              </a:rPr>
              <a:t>ValueBot AI</a:t>
            </a:r>
            <a:endParaRPr lang="en-US" sz="2500" dirty="0"/>
          </a:p>
        </p:txBody>
      </p:sp>
      <p:sp>
        <p:nvSpPr>
          <p:cNvPr id="904" name="VB Text 904"/>
          <p:cNvSpPr/>
          <p:nvPr/>
        </p:nvSpPr>
        <p:spPr>
          <a:xfrm>
            <a:off x="10332720" y="2331720"/>
            <a:ext cx="6400800" cy="548640"/>
          </a:xfrm>
          <a:prstGeom prst="rect">
            <a:avLst/>
          </a:prstGeom>
          <a:noFill/>
          <a:ln/>
        </p:spPr>
        <p:txBody>
          <a:bodyPr wrap="square" rtlCol="0" anchor="t">
            <a:spAutoFit/>
          </a:bodyPr>
          <a:lstStyle/>
          <a:p>
            <a:pPr indent="0" marL="0">
              <a:lnSpc>
                <a:spcPct val="150000"/>
              </a:lnSpc>
              <a:buNone/>
            </a:pPr>
            <a:r>
              <a:rPr lang="en-US" sz="2400" dirty="0" b="1">
                <a:solidFill>
                  <a:srgbClr val="FFC000"/>
                </a:solidFill>
                <a:latin typeface="Inter Tight" pitchFamily="34" charset="0"/>
                <a:ea typeface="Inter Tight" pitchFamily="34" charset="-122"/>
                <a:cs typeface="Inter Tight" pitchFamily="34" charset="-120"/>
              </a:rPr>
              <a:t>Example</a:t>
            </a:r>
            <a:endParaRPr lang="en-US" sz="2400" dirty="0"/>
          </a:p>
        </p:txBody>
      </p:sp>
      <p:sp>
        <p:nvSpPr>
          <p:cNvPr id="905" name="VB Text 905"/>
          <p:cNvSpPr/>
          <p:nvPr/>
        </p:nvSpPr>
        <p:spPr>
          <a:xfrm>
            <a:off x="10332720" y="2926080"/>
            <a:ext cx="3291840" cy="1828800"/>
          </a:xfrm>
          <a:prstGeom prst="rect">
            <a:avLst/>
          </a:prstGeom>
          <a:noFill/>
          <a:ln/>
        </p:spPr>
        <p:txBody>
          <a:bodyPr wrap="square" rtlCol="0" anchor="t">
            <a:spAutoFit/>
          </a:bodyPr>
          <a:lstStyle/>
          <a:p>
            <a:pPr indent="0" marL="0">
              <a:lnSpc>
                <a:spcPct val="150000"/>
              </a:lnSpc>
              <a:buNone/>
            </a:pPr>
            <a:r>
              <a:rPr lang="en-US" sz="11000" dirty="0">
                <a:solidFill>
                  <a:srgbClr val="36C885"/>
                </a:solidFill>
                <a:latin typeface="Inter Tight" pitchFamily="34" charset="0"/>
                <a:ea typeface="Inter Tight" pitchFamily="34" charset="-122"/>
                <a:cs typeface="Inter Tight" pitchFamily="34" charset="-120"/>
              </a:rPr>
              <a:t>2.20</a:t>
            </a:r>
            <a:endParaRPr lang="en-US" sz="11000" dirty="0"/>
          </a:p>
        </p:txBody>
      </p:sp>
      <p:sp>
        <p:nvSpPr>
          <p:cNvPr id="906" name="VB Text 906"/>
          <p:cNvSpPr/>
          <p:nvPr/>
        </p:nvSpPr>
        <p:spPr>
          <a:xfrm>
            <a:off x="13898880" y="2926080"/>
            <a:ext cx="3291840" cy="1828800"/>
          </a:xfrm>
          <a:prstGeom prst="rect">
            <a:avLst/>
          </a:prstGeom>
          <a:noFill/>
          <a:ln/>
        </p:spPr>
        <p:txBody>
          <a:bodyPr wrap="square" rtlCol="0" anchor="t">
            <a:spAutoFit/>
          </a:bodyPr>
          <a:lstStyle/>
          <a:p>
            <a:pPr indent="0" marL="0">
              <a:lnSpc>
                <a:spcPct val="150000"/>
              </a:lnSpc>
              <a:buNone/>
            </a:pPr>
            <a:r>
              <a:rPr lang="en-US" sz="11000" dirty="0">
                <a:solidFill>
                  <a:srgbClr val="030826"/>
                </a:solidFill>
                <a:latin typeface="Inter Tight" pitchFamily="34" charset="0"/>
                <a:ea typeface="Inter Tight" pitchFamily="34" charset="-122"/>
                <a:cs typeface="Inter Tight" pitchFamily="34" charset="-120"/>
              </a:rPr>
              <a:t>2.00</a:t>
            </a:r>
            <a:endParaRPr lang="en-US" sz="11000" dirty="0"/>
          </a:p>
        </p:txBody>
      </p:sp>
      <p:sp>
        <p:nvSpPr>
          <p:cNvPr id="907" name="VB Text 907"/>
          <p:cNvSpPr/>
          <p:nvPr/>
        </p:nvSpPr>
        <p:spPr>
          <a:xfrm>
            <a:off x="10332720" y="5394960"/>
            <a:ext cx="3291840" cy="822960"/>
          </a:xfrm>
          <a:prstGeom prst="rect">
            <a:avLst/>
          </a:prstGeom>
          <a:noFill/>
          <a:ln/>
        </p:spPr>
        <p:txBody>
          <a:bodyPr wrap="square" rtlCol="0" anchor="t">
            <a:spAutoFit/>
          </a:bodyPr>
          <a:lstStyle/>
          <a:p>
            <a:pPr indent="0" marL="0">
              <a:lnSpc>
                <a:spcPct val="150000"/>
              </a:lnSpc>
              <a:buNone/>
            </a:pPr>
            <a:r>
              <a:rPr lang="en-US" sz="2200" dirty="0">
                <a:solidFill>
                  <a:srgbClr val="030826"/>
                </a:solidFill>
                <a:latin typeface="Inter Tight" pitchFamily="34" charset="0"/>
                <a:ea typeface="Inter Tight" pitchFamily="34" charset="-122"/>
                <a:cs typeface="Inter Tight" pitchFamily="34" charset="-120"/>
              </a:rPr>
              <a:t>bet365 odds</a:t>
            </a:r>
            <a:endParaRPr lang="en-US" sz="2200" dirty="0"/>
          </a:p>
        </p:txBody>
      </p:sp>
      <p:sp>
        <p:nvSpPr>
          <p:cNvPr id="908" name="VB Text 908"/>
          <p:cNvSpPr/>
          <p:nvPr/>
        </p:nvSpPr>
        <p:spPr>
          <a:xfrm>
            <a:off x="13898880" y="5394960"/>
            <a:ext cx="3291840" cy="822960"/>
          </a:xfrm>
          <a:prstGeom prst="rect">
            <a:avLst/>
          </a:prstGeom>
          <a:noFill/>
          <a:ln/>
        </p:spPr>
        <p:txBody>
          <a:bodyPr wrap="square" rtlCol="0" anchor="t">
            <a:spAutoFit/>
          </a:bodyPr>
          <a:lstStyle/>
          <a:p>
            <a:pPr indent="0" marL="0">
              <a:lnSpc>
                <a:spcPct val="150000"/>
              </a:lnSpc>
              <a:buNone/>
            </a:pPr>
            <a:r>
              <a:rPr lang="en-US" sz="2200" dirty="0">
                <a:solidFill>
                  <a:srgbClr val="030826"/>
                </a:solidFill>
                <a:latin typeface="Inter Tight" pitchFamily="34" charset="0"/>
                <a:ea typeface="Inter Tight" pitchFamily="34" charset="-122"/>
                <a:cs typeface="Inter Tight" pitchFamily="34" charset="-120"/>
              </a:rPr>
              <a:t>Fair odds (50% chance)</a:t>
            </a:r>
            <a:endParaRPr lang="en-US" sz="2200" dirty="0"/>
          </a:p>
        </p:txBody>
      </p:sp>
      <p:sp>
        <p:nvSpPr>
          <p:cNvPr id="909" name="VB Text 909"/>
          <p:cNvSpPr/>
          <p:nvPr/>
        </p:nvSpPr>
        <p:spPr>
          <a:xfrm>
            <a:off x="10332720" y="6400800"/>
            <a:ext cx="6766560" cy="1097280"/>
          </a:xfrm>
          <a:prstGeom prst="rect">
            <a:avLst/>
          </a:prstGeom>
          <a:noFill/>
          <a:ln/>
        </p:spPr>
        <p:txBody>
          <a:bodyPr wrap="square" rtlCol="0" anchor="t">
            <a:spAutoFit/>
          </a:bodyPr>
          <a:lstStyle/>
          <a:p>
            <a:pPr indent="0" marL="0">
              <a:lnSpc>
                <a:spcPct val="150000"/>
              </a:lnSpc>
              <a:buNone/>
            </a:pPr>
            <a:r>
              <a:rPr lang="en-US" sz="3200" dirty="0">
                <a:solidFill>
                  <a:srgbClr val="36C885"/>
                </a:solidFill>
                <a:latin typeface="Inter Tight" pitchFamily="34" charset="0"/>
                <a:ea typeface="Inter Tight" pitchFamily="34" charset="-122"/>
                <a:cs typeface="Inter Tight" pitchFamily="34" charset="-120"/>
              </a:rPr>
              <a:t>bet365 pays above fair, so this is a value bet</a:t>
            </a:r>
            <a:endParaRPr lang="en-US" sz="3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2F9FD"/>
        </a:solidFill>
      </p:bgPr>
    </p:bg>
    <p:spTree>
      <p:nvGrpSpPr>
        <p:cNvPr id="1" name=""/>
        <p:cNvGrpSpPr/>
        <p:nvPr/>
      </p:nvGrpSpPr>
      <p:grpSpPr>
        <a:xfrm>
          <a:off x="0" y="0"/>
          <a:ext cx="0" cy="0"/>
          <a:chOff x="0" y="0"/>
          <a:chExt cx="0" cy="0"/>
        </a:xfrm>
      </p:grpSpPr>
      <p:sp>
        <p:nvSpPr>
          <p:cNvPr id="7" name="Shape 5"/>
          <p:cNvSpPr/>
          <p:nvPr/>
        </p:nvSpPr>
        <p:spPr>
          <a:xfrm>
            <a:off x="13014655" y="0"/>
            <a:ext cx="5273345" cy="10287000"/>
          </a:xfrm>
          <a:prstGeom prst="rect">
            <a:avLst/>
          </a:prstGeom>
          <a:solidFill>
            <a:srgbClr val="36C885"/>
          </a:solidFill>
          <a:ln/>
        </p:spPr>
      </p:sp>
      <p:sp>
        <p:nvSpPr>
          <p:cNvPr id="8" name="Text 6"/>
          <p:cNvSpPr/>
          <p:nvPr/>
        </p:nvSpPr>
        <p:spPr>
          <a:xfrm>
            <a:off x="1849831" y="2424989"/>
            <a:ext cx="6358280" cy="1939442"/>
          </a:xfrm>
          <a:prstGeom prst="rect">
            <a:avLst/>
          </a:prstGeom>
          <a:noFill/>
          <a:ln/>
        </p:spPr>
        <p:txBody>
          <a:bodyPr wrap="square" rtlCol="0" anchor="t">
            <a:spAutoFit/>
          </a:bodyPr>
          <a:lstStyle/>
          <a:p>
            <a:pPr indent="0" marL="0">
              <a:buNone/>
            </a:pPr>
            <a:r>
              <a:rPr lang="en-US" sz="6000" dirty="0">
                <a:solidFill>
                  <a:srgbClr val="36C885"/>
                </a:solidFill>
                <a:latin typeface="Inter Tight" pitchFamily="34" charset="0"/>
                <a:ea typeface="Inter Tight" pitchFamily="34" charset="-122"/>
                <a:cs typeface="Inter Tight" pitchFamily="34" charset="-120"/>
              </a:rPr>
              <a:t>Meet ValueBot</a:t>
            </a:r>
            <a:endParaRPr lang="en-US" sz="6000" dirty="0"/>
          </a:p>
        </p:txBody>
      </p:sp>
      <p:sp>
        <p:nvSpPr>
          <p:cNvPr id="9" name="Text 7"/>
          <p:cNvSpPr/>
          <p:nvPr/>
        </p:nvSpPr>
        <p:spPr>
          <a:xfrm>
            <a:off x="1849831" y="3977639"/>
            <a:ext cx="6358280" cy="461772"/>
          </a:xfrm>
          <a:prstGeom prst="rect">
            <a:avLst/>
          </a:prstGeom>
          <a:noFill/>
          <a:ln/>
        </p:spPr>
        <p:txBody>
          <a:bodyPr wrap="square" rtlCol="0" anchor="t">
            <a:spAutoFit/>
          </a:bodyPr>
          <a:lstStyle/>
          <a:p>
            <a:pPr indent="0" marL="0">
              <a:buNone/>
            </a:pPr>
            <a:r>
              <a:rPr lang="en-US" sz="2400" dirty="0">
                <a:solidFill>
                  <a:srgbClr val="FFC000"/>
                </a:solidFill>
                <a:latin typeface="Inter Tight" pitchFamily="34" charset="0"/>
                <a:ea typeface="Inter Tight" pitchFamily="34" charset="-122"/>
                <a:cs typeface="Inter Tight" pitchFamily="34" charset="-120"/>
              </a:rPr>
              <a:t>Windows desktop app</a:t>
            </a:r>
            <a:endParaRPr lang="en-US" sz="2400" dirty="0"/>
          </a:p>
        </p:txBody>
      </p:sp>
      <p:sp>
        <p:nvSpPr>
          <p:cNvPr id="10" name="Text 8"/>
          <p:cNvSpPr/>
          <p:nvPr/>
        </p:nvSpPr>
        <p:spPr>
          <a:xfrm>
            <a:off x="1849831" y="4553712"/>
            <a:ext cx="6677315" cy="2346350"/>
          </a:xfrm>
          <a:prstGeom prst="rect">
            <a:avLst/>
          </a:prstGeom>
          <a:noFill/>
          <a:ln/>
        </p:spPr>
        <p:txBody>
          <a:bodyPr wrap="square" rtlCol="0" anchor="t">
            <a:spAutoFit/>
          </a:bodyPr>
          <a:lstStyle/>
          <a:p>
            <a:pPr indent="0" marL="0">
              <a:lnSpc>
                <a:spcPct val="150000"/>
              </a:lnSpc>
              <a:buNone/>
            </a:pPr>
            <a:r>
              <a:rPr lang="en-US" sz="2000" dirty="0">
                <a:solidFill>
                  <a:srgbClr val="030826"/>
                </a:solidFill>
                <a:latin typeface="Inter Tight" pitchFamily="34" charset="0"/>
                <a:ea typeface="Inter Tight" pitchFamily="34" charset="-122"/>
                <a:cs typeface="Inter Tight" pitchFamily="34" charset="-120"/>
              </a:rPr>
              <a:t>ValueBot compares every bet365 price with margin-free Pinnacle fair odds across 15 sports, pre-match and live, and places singles within your limits.</a:t>
            </a:r>
            <a:endParaRPr lang="en-US" sz="2000" dirty="0"/>
          </a:p>
          <a:p>
            <a:pPr indent="0" marL="0">
              <a:lnSpc>
                <a:spcPct val="150000"/>
              </a:lnSpc>
              <a:buNone/>
            </a:pPr>
            <a:r>
              <a:rPr lang="en-US" sz="2000" dirty="0">
                <a:solidFill>
                  <a:srgbClr val="030826"/>
                </a:solidFill>
                <a:latin typeface="Inter Tight" pitchFamily="34" charset="0"/>
                <a:ea typeface="Inter Tight" pitchFamily="34" charset="-122"/>
                <a:cs typeface="Inter Tight" pitchFamily="34" charset="-120"/>
              </a:rPr>
              <a:t/>
            </a:r>
            <a:endParaRPr lang="en-US" sz="2000" dirty="0"/>
          </a:p>
          <a:p>
            <a:pPr indent="0" marL="0">
              <a:lnSpc>
                <a:spcPct val="150000"/>
              </a:lnSpc>
              <a:buNone/>
            </a:pPr>
            <a:r>
              <a:rPr lang="en-US" sz="2000" dirty="0">
                <a:solidFill>
                  <a:srgbClr val="030826"/>
                </a:solidFill>
                <a:latin typeface="Inter Tight" pitchFamily="34" charset="0"/>
                <a:ea typeface="Inter Tight" pitchFamily="34" charset="-122"/>
                <a:cs typeface="Inter Tight" pitchFamily="34" charset="-120"/>
              </a:rPr>
              <a:t>Start in paper mode with zero risk, then switch to live when the numbers convince you.</a:t>
            </a:r>
            <a:endParaRPr lang="en-US" sz="2000" dirty="0"/>
          </a:p>
        </p:txBody>
      </p:sp>
      <p:sp>
        <p:nvSpPr>
          <p:cNvPr id="901" name="VB Text 901"/>
          <p:cNvSpPr/>
          <p:nvPr/>
        </p:nvSpPr>
        <p:spPr>
          <a:xfrm>
            <a:off x="914400" y="512064"/>
            <a:ext cx="2926080" cy="475488"/>
          </a:xfrm>
          <a:prstGeom prst="rect">
            <a:avLst/>
          </a:prstGeom>
          <a:noFill/>
          <a:ln/>
        </p:spPr>
        <p:txBody>
          <a:bodyPr wrap="none" rtlCol="0" anchor="t">
            <a:spAutoFit/>
          </a:bodyPr>
          <a:lstStyle/>
          <a:p>
            <a:pPr indent="0" marL="0">
              <a:buNone/>
            </a:pPr>
            <a:r>
              <a:rPr lang="en-US" sz="2500" dirty="0" b="1">
                <a:solidFill>
                  <a:srgbClr val="36C885"/>
                </a:solidFill>
                <a:latin typeface="Inter Tight" pitchFamily="34" charset="0"/>
                <a:ea typeface="Inter Tight" pitchFamily="34" charset="-122"/>
                <a:cs typeface="Inter Tight" pitchFamily="34" charset="-120"/>
              </a:rPr>
              <a:t>ValueBot AI</a:t>
            </a:r>
            <a:endParaRPr lang="en-US" sz="2500" dirty="0"/>
          </a:p>
        </p:txBody>
      </p:sp>
      <p:pic>
        <p:nvPicPr>
          <p:cNvPr id="902" name="ValueBot dashboard" descr="ValueBot dashboard screenshot, amounts hidden"/>
          <p:cNvPicPr>
            <a:picLocks noChangeAspect="1"/>
          </p:cNvPicPr>
          <p:nvPr/>
        </p:nvPicPr>
        <p:blipFill>
          <a:blip r:embed="rIdVBImg"/>
          <a:stretch>
            <a:fillRect/>
          </a:stretch>
        </p:blipFill>
        <p:spPr>
          <a:xfrm>
            <a:off x="10972800" y="685800"/>
            <a:ext cx="6858000" cy="8229600"/>
          </a:xfrm>
          <a:prstGeom prst="rect">
            <a:avLst/>
          </a:prstGeom>
          <a:effectLst>
            <a:outerShdw blurRad="190500" dist="38100" dir="5400000" algn="t" rotWithShape="0">
              <a:srgbClr val="000000">
                <a:alpha val="25000"/>
              </a:srgbClr>
            </a:outerShdw>
          </a:effectLst>
        </p:spPr>
      </p:pic>
      <p:sp>
        <p:nvSpPr>
          <p:cNvPr id="903" name="VB Text 903"/>
          <p:cNvSpPr/>
          <p:nvPr/>
        </p:nvSpPr>
        <p:spPr>
          <a:xfrm>
            <a:off x="10972800" y="9052560"/>
            <a:ext cx="6858000" cy="457200"/>
          </a:xfrm>
          <a:prstGeom prst="rect">
            <a:avLst/>
          </a:prstGeom>
          <a:noFill/>
          <a:ln/>
        </p:spPr>
        <p:txBody>
          <a:bodyPr wrap="square" rtlCol="0" anchor="t">
            <a:spAutoFit/>
          </a:bodyPr>
          <a:lstStyle/>
          <a:p>
            <a:pPr indent="0" marL="0" algn="ctr">
              <a:lnSpc>
                <a:spcPct val="150000"/>
              </a:lnSpc>
              <a:buNone/>
            </a:pPr>
            <a:r>
              <a:rPr lang="en-US" sz="1600" dirty="0">
                <a:solidFill>
                  <a:srgbClr val="030826"/>
                </a:solidFill>
                <a:latin typeface="Inter Tight" pitchFamily="34" charset="0"/>
                <a:ea typeface="Inter Tight" pitchFamily="34" charset="-122"/>
                <a:cs typeface="Inter Tight" pitchFamily="34" charset="-120"/>
              </a:rPr>
              <a:t>Real ValueBot screenshot. Amounts hidden.</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2F9FD"/>
        </a:solidFill>
      </p:bgPr>
    </p:bg>
    <p:spTree>
      <p:nvGrpSpPr>
        <p:cNvPr id="1" name=""/>
        <p:cNvGrpSpPr/>
        <p:nvPr/>
      </p:nvGrpSpPr>
      <p:grpSpPr>
        <a:xfrm>
          <a:off x="0" y="0"/>
          <a:ext cx="0" cy="0"/>
          <a:chOff x="0" y="0"/>
          <a:chExt cx="0" cy="0"/>
        </a:xfrm>
      </p:grpSpPr>
      <p:sp>
        <p:nvSpPr>
          <p:cNvPr id="7" name="Shape 5"/>
          <p:cNvSpPr/>
          <p:nvPr/>
        </p:nvSpPr>
        <p:spPr>
          <a:xfrm>
            <a:off x="9144000" y="3784702"/>
            <a:ext cx="8381390" cy="2717597"/>
          </a:xfrm>
          <a:prstGeom prst="rect">
            <a:avLst/>
          </a:prstGeom>
          <a:solidFill>
            <a:srgbClr val="36C885"/>
          </a:solidFill>
          <a:ln/>
          <a:effectLst>
            <a:outerShdw sx="100000" sy="100000" kx="0" ky="0" algn="bl" rotWithShape="0" blurRad="1016000" dist="508000" dir="2700000">
              <a:srgbClr val="000000">
                <a:alpha val="15000"/>
              </a:srgbClr>
            </a:outerShdw>
          </a:effectLst>
        </p:spPr>
      </p:sp>
      <p:sp>
        <p:nvSpPr>
          <p:cNvPr id="8" name="Text 6"/>
          <p:cNvSpPr/>
          <p:nvPr/>
        </p:nvSpPr>
        <p:spPr>
          <a:xfrm>
            <a:off x="1582826" y="2843784"/>
            <a:ext cx="4465747" cy="461772"/>
          </a:xfrm>
          <a:prstGeom prst="rect">
            <a:avLst/>
          </a:prstGeom>
          <a:noFill/>
          <a:ln/>
        </p:spPr>
        <p:txBody>
          <a:bodyPr wrap="square" rtlCol="0" anchor="t">
            <a:spAutoFit/>
          </a:bodyPr>
          <a:lstStyle/>
          <a:p>
            <a:pPr indent="0" marL="0">
              <a:buNone/>
            </a:pPr>
            <a:r>
              <a:rPr lang="en-US" sz="2400" dirty="0">
                <a:solidFill>
                  <a:srgbClr val="FFC000"/>
                </a:solidFill>
                <a:latin typeface="Inter Tight" pitchFamily="34" charset="0"/>
                <a:ea typeface="Inter Tight" pitchFamily="34" charset="-122"/>
                <a:cs typeface="Inter Tight" pitchFamily="34" charset="-120"/>
              </a:rPr>
              <a:t>AI inside</a:t>
            </a:r>
            <a:endParaRPr lang="en-US" sz="2400" dirty="0"/>
          </a:p>
        </p:txBody>
      </p:sp>
      <p:sp>
        <p:nvSpPr>
          <p:cNvPr id="9" name="Text 7"/>
          <p:cNvSpPr/>
          <p:nvPr/>
        </p:nvSpPr>
        <p:spPr>
          <a:xfrm>
            <a:off x="1582826" y="3499409"/>
            <a:ext cx="6358280" cy="1939442"/>
          </a:xfrm>
          <a:prstGeom prst="rect">
            <a:avLst/>
          </a:prstGeom>
          <a:noFill/>
          <a:ln/>
        </p:spPr>
        <p:txBody>
          <a:bodyPr wrap="square" rtlCol="0" anchor="t">
            <a:spAutoFit/>
          </a:bodyPr>
          <a:lstStyle/>
          <a:p>
            <a:pPr indent="0" marL="0">
              <a:buNone/>
            </a:pPr>
            <a:r>
              <a:rPr lang="en-US" sz="6000" dirty="0">
                <a:solidFill>
                  <a:srgbClr val="36C885"/>
                </a:solidFill>
                <a:latin typeface="Inter Tight" pitchFamily="34" charset="0"/>
                <a:ea typeface="Inter Tight" pitchFamily="34" charset="-122"/>
                <a:cs typeface="Inter Tight" pitchFamily="34" charset="-120"/>
              </a:rPr>
              <a:t>Claude, Grok and OpenAI on call</a:t>
            </a:r>
            <a:endParaRPr lang="en-US" sz="6000" dirty="0"/>
          </a:p>
        </p:txBody>
      </p:sp>
      <p:sp>
        <p:nvSpPr>
          <p:cNvPr id="10" name="Text 8"/>
          <p:cNvSpPr/>
          <p:nvPr/>
        </p:nvSpPr>
        <p:spPr>
          <a:xfrm>
            <a:off x="1582826" y="5670194"/>
            <a:ext cx="6677315" cy="1884578"/>
          </a:xfrm>
          <a:prstGeom prst="rect">
            <a:avLst/>
          </a:prstGeom>
          <a:noFill/>
          <a:ln/>
        </p:spPr>
        <p:txBody>
          <a:bodyPr wrap="square" rtlCol="0" anchor="t">
            <a:spAutoFit/>
          </a:bodyPr>
          <a:lstStyle/>
          <a:p>
            <a:pPr indent="0" marL="0">
              <a:lnSpc>
                <a:spcPct val="150000"/>
              </a:lnSpc>
              <a:buNone/>
            </a:pPr>
            <a:r>
              <a:rPr lang="en-US" sz="2000" dirty="0">
                <a:solidFill>
                  <a:srgbClr val="030826"/>
                </a:solidFill>
                <a:latin typeface="Inter Tight" pitchFamily="34" charset="0"/>
                <a:ea typeface="Inter Tight" pitchFamily="34" charset="-122"/>
                <a:cs typeface="Inter Tight" pitchFamily="34" charset="-120"/>
              </a:rPr>
              <a:t>AI is optional and runs on your own API keys. The bot learns from every AI answer, so it needs fewer calls over time.</a:t>
            </a:r>
            <a:endParaRPr lang="en-US" sz="2000" dirty="0"/>
          </a:p>
        </p:txBody>
      </p:sp>
      <p:sp>
        <p:nvSpPr>
          <p:cNvPr id="11" name="Text 9"/>
          <p:cNvSpPr/>
          <p:nvPr/>
        </p:nvSpPr>
        <p:spPr>
          <a:xfrm>
            <a:off x="10329977" y="1382573"/>
            <a:ext cx="6358280" cy="461772"/>
          </a:xfrm>
          <a:prstGeom prst="rect">
            <a:avLst/>
          </a:prstGeom>
          <a:noFill/>
          <a:ln/>
        </p:spPr>
        <p:txBody>
          <a:bodyPr wrap="square" rtlCol="0" anchor="t">
            <a:spAutoFit/>
          </a:bodyPr>
          <a:lstStyle/>
          <a:p>
            <a:pPr indent="0" marL="0">
              <a:buNone/>
            </a:pPr>
            <a:r>
              <a:rPr lang="en-US" sz="2400" dirty="0">
                <a:solidFill>
                  <a:srgbClr val="FFC000"/>
                </a:solidFill>
                <a:latin typeface="Inter Tight" pitchFamily="34" charset="0"/>
                <a:ea typeface="Inter Tight" pitchFamily="34" charset="-122"/>
                <a:cs typeface="Inter Tight" pitchFamily="34" charset="-120"/>
              </a:rPr>
              <a:t>01. Reads the screen</a:t>
            </a:r>
            <a:endParaRPr lang="en-US" sz="2400" dirty="0"/>
          </a:p>
        </p:txBody>
      </p:sp>
      <p:sp>
        <p:nvSpPr>
          <p:cNvPr id="12" name="Text 10"/>
          <p:cNvSpPr/>
          <p:nvPr/>
        </p:nvSpPr>
        <p:spPr>
          <a:xfrm>
            <a:off x="10329977" y="1958645"/>
            <a:ext cx="6677315" cy="1423721"/>
          </a:xfrm>
          <a:prstGeom prst="rect">
            <a:avLst/>
          </a:prstGeom>
          <a:noFill/>
          <a:ln/>
        </p:spPr>
        <p:txBody>
          <a:bodyPr wrap="square" rtlCol="0" anchor="t">
            <a:spAutoFit/>
          </a:bodyPr>
          <a:lstStyle/>
          <a:p>
            <a:pPr indent="0" marL="0">
              <a:lnSpc>
                <a:spcPct val="150000"/>
              </a:lnSpc>
              <a:buNone/>
            </a:pPr>
            <a:r>
              <a:rPr lang="en-US" sz="2000" dirty="0">
                <a:solidFill>
                  <a:srgbClr val="030826"/>
                </a:solidFill>
                <a:latin typeface="Inter Tight" pitchFamily="34" charset="0"/>
                <a:ea typeface="Inter Tight" pitchFamily="34" charset="-122"/>
                <a:cs typeface="Inter Tight" pitchFamily="34" charset="-120"/>
              </a:rPr>
              <a:t>When normal OCR (text reading) fails, Claude, Grok or OpenAI read the bet365 screen instead.</a:t>
            </a:r>
            <a:endParaRPr lang="en-US" sz="2000" dirty="0"/>
          </a:p>
        </p:txBody>
      </p:sp>
      <p:sp>
        <p:nvSpPr>
          <p:cNvPr id="13" name="Text 11"/>
          <p:cNvSpPr/>
          <p:nvPr/>
        </p:nvSpPr>
        <p:spPr>
          <a:xfrm>
            <a:off x="10329977" y="4144061"/>
            <a:ext cx="6358280" cy="461772"/>
          </a:xfrm>
          <a:prstGeom prst="rect">
            <a:avLst/>
          </a:prstGeom>
          <a:noFill/>
          <a:ln/>
        </p:spPr>
        <p:txBody>
          <a:bodyPr wrap="square" rtlCol="0" anchor="t">
            <a:spAutoFit/>
          </a:bodyPr>
          <a:lstStyle/>
          <a:p>
            <a:pPr indent="0" marL="0">
              <a:buNone/>
            </a:pPr>
            <a:r>
              <a:rPr lang="en-US" sz="2400" dirty="0">
                <a:solidFill>
                  <a:srgbClr val="FFFFFF"/>
                </a:solidFill>
                <a:latin typeface="Inter Tight" pitchFamily="34" charset="0"/>
                <a:ea typeface="Inter Tight" pitchFamily="34" charset="-122"/>
                <a:cs typeface="Inter Tight" pitchFamily="34" charset="-120"/>
              </a:rPr>
              <a:t>02. AI tips and health checks</a:t>
            </a:r>
            <a:endParaRPr lang="en-US" sz="2400" dirty="0"/>
          </a:p>
        </p:txBody>
      </p:sp>
      <p:sp>
        <p:nvSpPr>
          <p:cNvPr id="14" name="Text 12"/>
          <p:cNvSpPr/>
          <p:nvPr/>
        </p:nvSpPr>
        <p:spPr>
          <a:xfrm>
            <a:off x="10329977" y="4720133"/>
            <a:ext cx="6677315" cy="1423721"/>
          </a:xfrm>
          <a:prstGeom prst="rect">
            <a:avLst/>
          </a:prstGeom>
          <a:noFill/>
          <a:ln/>
        </p:spPr>
        <p:txBody>
          <a:bodyPr wrap="square" rtlCol="0" anchor="t">
            <a:spAutoFit/>
          </a:bodyPr>
          <a:lstStyle/>
          <a:p>
            <a:pPr indent="0" marL="0">
              <a:lnSpc>
                <a:spcPct val="150000"/>
              </a:lnSpc>
              <a:buNone/>
            </a:pPr>
            <a:r>
              <a:rPr lang="en-US" sz="2000" dirty="0">
                <a:solidFill>
                  <a:srgbClr val="FFFFFF"/>
                </a:solidFill>
                <a:latin typeface="Inter Tight" pitchFamily="34" charset="0"/>
                <a:ea typeface="Inter Tight" pitchFamily="34" charset="-122"/>
                <a:cs typeface="Inter Tight" pitchFamily="34" charset="-120"/>
              </a:rPr>
              <a:t>AI tips on upcoming fixtures, plus an hourly credit and status check for each AI provider.</a:t>
            </a:r>
            <a:endParaRPr lang="en-US" sz="2000" dirty="0"/>
          </a:p>
        </p:txBody>
      </p:sp>
      <p:sp>
        <p:nvSpPr>
          <p:cNvPr id="15" name="Text 13"/>
          <p:cNvSpPr/>
          <p:nvPr/>
        </p:nvSpPr>
        <p:spPr>
          <a:xfrm>
            <a:off x="10329977" y="6905549"/>
            <a:ext cx="6358280" cy="461772"/>
          </a:xfrm>
          <a:prstGeom prst="rect">
            <a:avLst/>
          </a:prstGeom>
          <a:noFill/>
          <a:ln/>
        </p:spPr>
        <p:txBody>
          <a:bodyPr wrap="square" rtlCol="0" anchor="t">
            <a:spAutoFit/>
          </a:bodyPr>
          <a:lstStyle/>
          <a:p>
            <a:pPr indent="0" marL="0">
              <a:buNone/>
            </a:pPr>
            <a:r>
              <a:rPr lang="en-US" sz="2400" dirty="0">
                <a:solidFill>
                  <a:srgbClr val="FFC000"/>
                </a:solidFill>
                <a:latin typeface="Inter Tight" pitchFamily="34" charset="0"/>
                <a:ea typeface="Inter Tight" pitchFamily="34" charset="-122"/>
                <a:cs typeface="Inter Tight" pitchFamily="34" charset="-120"/>
              </a:rPr>
              <a:t>03. Keeps costs down</a:t>
            </a:r>
            <a:endParaRPr lang="en-US" sz="2400" dirty="0"/>
          </a:p>
        </p:txBody>
      </p:sp>
      <p:sp>
        <p:nvSpPr>
          <p:cNvPr id="16" name="Text 14"/>
          <p:cNvSpPr/>
          <p:nvPr/>
        </p:nvSpPr>
        <p:spPr>
          <a:xfrm>
            <a:off x="10329977" y="7481621"/>
            <a:ext cx="6677315" cy="1423721"/>
          </a:xfrm>
          <a:prstGeom prst="rect">
            <a:avLst/>
          </a:prstGeom>
          <a:noFill/>
          <a:ln/>
        </p:spPr>
        <p:txBody>
          <a:bodyPr wrap="square" rtlCol="0" anchor="t">
            <a:spAutoFit/>
          </a:bodyPr>
          <a:lstStyle/>
          <a:p>
            <a:pPr indent="0" marL="0">
              <a:lnSpc>
                <a:spcPct val="150000"/>
              </a:lnSpc>
              <a:buNone/>
            </a:pPr>
            <a:r>
              <a:rPr lang="en-US" sz="2000" dirty="0">
                <a:solidFill>
                  <a:srgbClr val="030826"/>
                </a:solidFill>
                <a:latin typeface="Inter Tight" pitchFamily="34" charset="0"/>
                <a:ea typeface="Inter Tight" pitchFamily="34" charset="-122"/>
                <a:cs typeface="Inter Tight" pitchFamily="34" charset="-120"/>
              </a:rPr>
              <a:t>Learns from AI answers to need fewer calls, and falls back to a cheaper model.</a:t>
            </a:r>
            <a:endParaRPr lang="en-US" sz="2000" dirty="0"/>
          </a:p>
        </p:txBody>
      </p:sp>
      <p:sp>
        <p:nvSpPr>
          <p:cNvPr id="901" name="VB Text 901"/>
          <p:cNvSpPr/>
          <p:nvPr/>
        </p:nvSpPr>
        <p:spPr>
          <a:xfrm>
            <a:off x="914400" y="512064"/>
            <a:ext cx="2926080" cy="475488"/>
          </a:xfrm>
          <a:prstGeom prst="rect">
            <a:avLst/>
          </a:prstGeom>
          <a:noFill/>
          <a:ln/>
        </p:spPr>
        <p:txBody>
          <a:bodyPr wrap="none" rtlCol="0" anchor="t">
            <a:spAutoFit/>
          </a:bodyPr>
          <a:lstStyle/>
          <a:p>
            <a:pPr indent="0" marL="0">
              <a:buNone/>
            </a:pPr>
            <a:r>
              <a:rPr lang="en-US" sz="2500" dirty="0" b="1">
                <a:solidFill>
                  <a:srgbClr val="36C885"/>
                </a:solidFill>
                <a:latin typeface="Inter Tight" pitchFamily="34" charset="0"/>
                <a:ea typeface="Inter Tight" pitchFamily="34" charset="-122"/>
                <a:cs typeface="Inter Tight" pitchFamily="34" charset="-120"/>
              </a:rPr>
              <a:t>ValueBot AI</a:t>
            </a:r>
            <a:endParaRPr lang="en-US" sz="2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2F9FD"/>
        </a:solidFill>
      </p:bgPr>
    </p:bg>
    <p:spTree>
      <p:nvGrpSpPr>
        <p:cNvPr id="1" name=""/>
        <p:cNvGrpSpPr/>
        <p:nvPr/>
      </p:nvGrpSpPr>
      <p:grpSpPr>
        <a:xfrm>
          <a:off x="0" y="0"/>
          <a:ext cx="0" cy="0"/>
          <a:chOff x="0" y="0"/>
          <a:chExt cx="0" cy="0"/>
        </a:xfrm>
      </p:grpSpPr>
      <p:sp>
        <p:nvSpPr>
          <p:cNvPr id="7" name="Shape 5"/>
          <p:cNvSpPr/>
          <p:nvPr/>
        </p:nvSpPr>
        <p:spPr>
          <a:xfrm>
            <a:off x="10483596" y="0"/>
            <a:ext cx="7804404" cy="4246474"/>
          </a:xfrm>
          <a:prstGeom prst="line">
            <a:avLst/>
          </a:prstGeom>
          <a:noFill/>
          <a:ln w="6350">
            <a:solidFill>
              <a:srgbClr val="36C885"/>
            </a:solidFill>
            <a:prstDash val="solid"/>
          </a:ln>
        </p:spPr>
      </p:sp>
      <p:sp>
        <p:nvSpPr>
          <p:cNvPr id="8" name="Text 6"/>
          <p:cNvSpPr/>
          <p:nvPr/>
        </p:nvSpPr>
        <p:spPr>
          <a:xfrm>
            <a:off x="2121408" y="1833372"/>
            <a:ext cx="9144000" cy="1108253"/>
          </a:xfrm>
          <a:prstGeom prst="rect">
            <a:avLst/>
          </a:prstGeom>
          <a:noFill/>
          <a:ln/>
        </p:spPr>
        <p:txBody>
          <a:bodyPr wrap="square" rtlCol="0" anchor="t">
            <a:spAutoFit/>
          </a:bodyPr>
          <a:lstStyle/>
          <a:p>
            <a:pPr indent="0" marL="0">
              <a:buNone/>
            </a:pPr>
            <a:r>
              <a:rPr lang="en-US" sz="6600" dirty="0">
                <a:solidFill>
                  <a:srgbClr val="36C885"/>
                </a:solidFill>
                <a:latin typeface="Inter Tight" pitchFamily="34" charset="0"/>
                <a:ea typeface="Inter Tight" pitchFamily="34" charset="-122"/>
                <a:cs typeface="Inter Tight" pitchFamily="34" charset="-120"/>
              </a:rPr>
              <a:t>The manual way is slow</a:t>
            </a:r>
            <a:endParaRPr lang="en-US" sz="6600" dirty="0"/>
          </a:p>
        </p:txBody>
      </p:sp>
      <p:sp>
        <p:nvSpPr>
          <p:cNvPr id="9" name="Text 7"/>
          <p:cNvSpPr/>
          <p:nvPr/>
        </p:nvSpPr>
        <p:spPr>
          <a:xfrm>
            <a:off x="2121408" y="4104742"/>
            <a:ext cx="6358280" cy="461772"/>
          </a:xfrm>
          <a:prstGeom prst="rect">
            <a:avLst/>
          </a:prstGeom>
          <a:noFill/>
          <a:ln/>
        </p:spPr>
        <p:txBody>
          <a:bodyPr wrap="square" rtlCol="0" anchor="t">
            <a:spAutoFit/>
          </a:bodyPr>
          <a:lstStyle/>
          <a:p>
            <a:pPr indent="0" marL="0">
              <a:buNone/>
            </a:pPr>
            <a:r>
              <a:rPr lang="en-US" sz="2400" dirty="0">
                <a:solidFill>
                  <a:srgbClr val="FFC000"/>
                </a:solidFill>
                <a:latin typeface="Inter Tight" pitchFamily="34" charset="0"/>
                <a:ea typeface="Inter Tight" pitchFamily="34" charset="-122"/>
                <a:cs typeface="Inter Tight" pitchFamily="34" charset="-120"/>
              </a:rPr>
              <a:t>01. Odds compared tab by tab</a:t>
            </a:r>
            <a:endParaRPr lang="en-US" sz="2400" dirty="0"/>
          </a:p>
        </p:txBody>
      </p:sp>
      <p:sp>
        <p:nvSpPr>
          <p:cNvPr id="10" name="Text 8"/>
          <p:cNvSpPr/>
          <p:nvPr/>
        </p:nvSpPr>
        <p:spPr>
          <a:xfrm>
            <a:off x="2121408" y="4680814"/>
            <a:ext cx="6677315" cy="1423721"/>
          </a:xfrm>
          <a:prstGeom prst="rect">
            <a:avLst/>
          </a:prstGeom>
          <a:noFill/>
          <a:ln/>
        </p:spPr>
        <p:txBody>
          <a:bodyPr wrap="square" rtlCol="0" anchor="t">
            <a:spAutoFit/>
          </a:bodyPr>
          <a:lstStyle/>
          <a:p>
            <a:pPr indent="0" marL="0">
              <a:lnSpc>
                <a:spcPct val="150000"/>
              </a:lnSpc>
              <a:buNone/>
            </a:pPr>
            <a:r>
              <a:rPr lang="en-US" sz="2000" dirty="0">
                <a:solidFill>
                  <a:srgbClr val="030826"/>
                </a:solidFill>
                <a:latin typeface="Inter Tight" pitchFamily="34" charset="0"/>
                <a:ea typeface="Inter Tight" pitchFamily="34" charset="-122"/>
                <a:cs typeface="Inter Tight" pitchFamily="34" charset="-120"/>
              </a:rPr>
              <a:t>Finding value means checking prices one by one, then doing the fair-odds maths in spreadsheets and calculators.</a:t>
            </a:r>
            <a:endParaRPr lang="en-US" sz="2000" dirty="0"/>
          </a:p>
        </p:txBody>
      </p:sp>
      <p:sp>
        <p:nvSpPr>
          <p:cNvPr id="11" name="Text 9"/>
          <p:cNvSpPr/>
          <p:nvPr/>
        </p:nvSpPr>
        <p:spPr>
          <a:xfrm>
            <a:off x="2121408" y="7414870"/>
            <a:ext cx="6358280" cy="461772"/>
          </a:xfrm>
          <a:prstGeom prst="rect">
            <a:avLst/>
          </a:prstGeom>
          <a:noFill/>
          <a:ln/>
        </p:spPr>
        <p:txBody>
          <a:bodyPr wrap="square" rtlCol="0" anchor="t">
            <a:spAutoFit/>
          </a:bodyPr>
          <a:lstStyle/>
          <a:p>
            <a:pPr indent="0" marL="0">
              <a:buNone/>
            </a:pPr>
            <a:r>
              <a:rPr lang="en-US" sz="2400" dirty="0">
                <a:solidFill>
                  <a:srgbClr val="FFC000"/>
                </a:solidFill>
                <a:latin typeface="Inter Tight" pitchFamily="34" charset="0"/>
                <a:ea typeface="Inter Tight" pitchFamily="34" charset="-122"/>
                <a:cs typeface="Inter Tight" pitchFamily="34" charset="-120"/>
              </a:rPr>
              <a:t>02. The price is gone</a:t>
            </a:r>
            <a:endParaRPr lang="en-US" sz="2400" dirty="0"/>
          </a:p>
        </p:txBody>
      </p:sp>
      <p:sp>
        <p:nvSpPr>
          <p:cNvPr id="12" name="Text 10"/>
          <p:cNvSpPr/>
          <p:nvPr/>
        </p:nvSpPr>
        <p:spPr>
          <a:xfrm>
            <a:off x="2121408" y="7990942"/>
            <a:ext cx="6677315" cy="1423721"/>
          </a:xfrm>
          <a:prstGeom prst="rect">
            <a:avLst/>
          </a:prstGeom>
          <a:noFill/>
          <a:ln/>
        </p:spPr>
        <p:txBody>
          <a:bodyPr wrap="square" rtlCol="0" anchor="t">
            <a:spAutoFit/>
          </a:bodyPr>
          <a:lstStyle/>
          <a:p>
            <a:pPr indent="0" marL="0">
              <a:lnSpc>
                <a:spcPct val="150000"/>
              </a:lnSpc>
              <a:buNone/>
            </a:pPr>
            <a:r>
              <a:rPr lang="en-US" sz="2000" dirty="0">
                <a:solidFill>
                  <a:srgbClr val="030826"/>
                </a:solidFill>
                <a:latin typeface="Inter Tight" pitchFamily="34" charset="0"/>
                <a:ea typeface="Inter Tight" pitchFamily="34" charset="-122"/>
                <a:cs typeface="Inter Tight" pitchFamily="34" charset="-120"/>
              </a:rPr>
              <a:t>Odds move fast. By the time you click, the value price has often disappeared.</a:t>
            </a:r>
            <a:endParaRPr lang="en-US" sz="2000" dirty="0"/>
          </a:p>
        </p:txBody>
      </p:sp>
      <p:sp>
        <p:nvSpPr>
          <p:cNvPr id="13" name="Text 11"/>
          <p:cNvSpPr/>
          <p:nvPr/>
        </p:nvSpPr>
        <p:spPr>
          <a:xfrm>
            <a:off x="9984334" y="4104742"/>
            <a:ext cx="6182898" cy="461772"/>
          </a:xfrm>
          <a:prstGeom prst="rect">
            <a:avLst/>
          </a:prstGeom>
          <a:noFill/>
          <a:ln/>
        </p:spPr>
        <p:txBody>
          <a:bodyPr wrap="square" rtlCol="0" anchor="t">
            <a:spAutoFit/>
          </a:bodyPr>
          <a:lstStyle/>
          <a:p>
            <a:pPr indent="0" marL="0">
              <a:buNone/>
            </a:pPr>
            <a:r>
              <a:rPr lang="en-US" sz="2400" dirty="0">
                <a:solidFill>
                  <a:srgbClr val="FFC000"/>
                </a:solidFill>
                <a:latin typeface="Inter Tight" pitchFamily="34" charset="0"/>
                <a:ea typeface="Inter Tight" pitchFamily="34" charset="-122"/>
                <a:cs typeface="Inter Tight" pitchFamily="34" charset="-120"/>
              </a:rPr>
              <a:t>03. Stakes by gut feeling</a:t>
            </a:r>
            <a:endParaRPr lang="en-US" sz="2400" dirty="0"/>
          </a:p>
        </p:txBody>
      </p:sp>
      <p:sp>
        <p:nvSpPr>
          <p:cNvPr id="14" name="Text 12"/>
          <p:cNvSpPr/>
          <p:nvPr/>
        </p:nvSpPr>
        <p:spPr>
          <a:xfrm>
            <a:off x="9984334" y="4680814"/>
            <a:ext cx="6182898" cy="1423721"/>
          </a:xfrm>
          <a:prstGeom prst="rect">
            <a:avLst/>
          </a:prstGeom>
          <a:noFill/>
          <a:ln/>
        </p:spPr>
        <p:txBody>
          <a:bodyPr wrap="square" rtlCol="0" anchor="t">
            <a:spAutoFit/>
          </a:bodyPr>
          <a:lstStyle/>
          <a:p>
            <a:pPr indent="0" marL="0">
              <a:lnSpc>
                <a:spcPct val="150000"/>
              </a:lnSpc>
              <a:buNone/>
            </a:pPr>
            <a:r>
              <a:rPr lang="en-US" sz="2000" dirty="0">
                <a:solidFill>
                  <a:srgbClr val="030826"/>
                </a:solidFill>
                <a:latin typeface="Inter Tight" pitchFamily="34" charset="0"/>
                <a:ea typeface="Inter Tight" pitchFamily="34" charset="-122"/>
                <a:cs typeface="Inter Tight" pitchFamily="34" charset="-120"/>
              </a:rPr>
              <a:t>Without a staking rule it is easy to guess, chase losses or overbet.</a:t>
            </a:r>
            <a:endParaRPr lang="en-US" sz="2000" dirty="0"/>
          </a:p>
        </p:txBody>
      </p:sp>
      <p:sp>
        <p:nvSpPr>
          <p:cNvPr id="15" name="Text 13"/>
          <p:cNvSpPr/>
          <p:nvPr/>
        </p:nvSpPr>
        <p:spPr>
          <a:xfrm>
            <a:off x="9984334" y="7414870"/>
            <a:ext cx="6182898" cy="461772"/>
          </a:xfrm>
          <a:prstGeom prst="rect">
            <a:avLst/>
          </a:prstGeom>
          <a:noFill/>
          <a:ln/>
        </p:spPr>
        <p:txBody>
          <a:bodyPr wrap="square" rtlCol="0" anchor="t">
            <a:spAutoFit/>
          </a:bodyPr>
          <a:lstStyle/>
          <a:p>
            <a:pPr indent="0" marL="0">
              <a:buNone/>
            </a:pPr>
            <a:r>
              <a:rPr lang="en-US" sz="2400" dirty="0">
                <a:solidFill>
                  <a:srgbClr val="FFC000"/>
                </a:solidFill>
                <a:latin typeface="Inter Tight" pitchFamily="34" charset="0"/>
                <a:ea typeface="Inter Tight" pitchFamily="34" charset="-122"/>
                <a:cs typeface="Inter Tight" pitchFamily="34" charset="-120"/>
              </a:rPr>
              <a:t>04. Hours at the screen</a:t>
            </a:r>
            <a:endParaRPr lang="en-US" sz="2400" dirty="0"/>
          </a:p>
        </p:txBody>
      </p:sp>
      <p:sp>
        <p:nvSpPr>
          <p:cNvPr id="16" name="Text 14"/>
          <p:cNvSpPr/>
          <p:nvPr/>
        </p:nvSpPr>
        <p:spPr>
          <a:xfrm>
            <a:off x="9984334" y="7990942"/>
            <a:ext cx="6182898" cy="1423721"/>
          </a:xfrm>
          <a:prstGeom prst="rect">
            <a:avLst/>
          </a:prstGeom>
          <a:noFill/>
          <a:ln/>
        </p:spPr>
        <p:txBody>
          <a:bodyPr wrap="square" rtlCol="0" anchor="t">
            <a:spAutoFit/>
          </a:bodyPr>
          <a:lstStyle/>
          <a:p>
            <a:pPr indent="0" marL="0">
              <a:lnSpc>
                <a:spcPct val="150000"/>
              </a:lnSpc>
              <a:buNone/>
            </a:pPr>
            <a:r>
              <a:rPr lang="en-US" sz="2000" dirty="0">
                <a:solidFill>
                  <a:srgbClr val="030826"/>
                </a:solidFill>
                <a:latin typeface="Inter Tight" pitchFamily="34" charset="0"/>
                <a:ea typeface="Inter Tight" pitchFamily="34" charset="-122"/>
                <a:cs typeface="Inter Tight" pitchFamily="34" charset="-120"/>
              </a:rPr>
              <a:t>Manual value betting takes hours every day, and proving your edge needs notes you rarely keep.</a:t>
            </a:r>
            <a:endParaRPr lang="en-US" sz="2000" dirty="0"/>
          </a:p>
        </p:txBody>
      </p:sp>
      <p:sp>
        <p:nvSpPr>
          <p:cNvPr id="901" name="VB Text 901"/>
          <p:cNvSpPr/>
          <p:nvPr/>
        </p:nvSpPr>
        <p:spPr>
          <a:xfrm>
            <a:off x="914400" y="512064"/>
            <a:ext cx="2926080" cy="475488"/>
          </a:xfrm>
          <a:prstGeom prst="rect">
            <a:avLst/>
          </a:prstGeom>
          <a:noFill/>
          <a:ln/>
        </p:spPr>
        <p:txBody>
          <a:bodyPr wrap="none" rtlCol="0" anchor="t">
            <a:spAutoFit/>
          </a:bodyPr>
          <a:lstStyle/>
          <a:p>
            <a:pPr indent="0" marL="0">
              <a:buNone/>
            </a:pPr>
            <a:r>
              <a:rPr lang="en-US" sz="2500" dirty="0" b="1">
                <a:solidFill>
                  <a:srgbClr val="36C885"/>
                </a:solidFill>
                <a:latin typeface="Inter Tight" pitchFamily="34" charset="0"/>
                <a:ea typeface="Inter Tight" pitchFamily="34" charset="-122"/>
                <a:cs typeface="Inter Tight" pitchFamily="34" charset="-120"/>
              </a:rPr>
              <a:t>ValueBot AI</a:t>
            </a:r>
            <a:endParaRPr lang="en-US" sz="2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2F9FD"/>
        </a:solidFill>
      </p:bgPr>
    </p:bg>
    <p:spTree>
      <p:nvGrpSpPr>
        <p:cNvPr id="1" name=""/>
        <p:cNvGrpSpPr/>
        <p:nvPr/>
      </p:nvGrpSpPr>
      <p:grpSpPr>
        <a:xfrm>
          <a:off x="0" y="0"/>
          <a:ext cx="0" cy="0"/>
          <a:chOff x="0" y="0"/>
          <a:chExt cx="0" cy="0"/>
        </a:xfrm>
      </p:grpSpPr>
      <p:sp>
        <p:nvSpPr>
          <p:cNvPr id="7" name="Shape 5"/>
          <p:cNvSpPr/>
          <p:nvPr/>
        </p:nvSpPr>
        <p:spPr>
          <a:xfrm>
            <a:off x="8633765" y="2314346"/>
            <a:ext cx="4827118" cy="1191463"/>
          </a:xfrm>
          <a:prstGeom prst="roundRect">
            <a:avLst/>
          </a:prstGeom>
          <a:solidFill>
            <a:srgbClr val="36C885"/>
          </a:solidFill>
          <a:ln/>
        </p:spPr>
      </p:sp>
      <p:sp>
        <p:nvSpPr>
          <p:cNvPr id="8" name="Text 6"/>
          <p:cNvSpPr/>
          <p:nvPr/>
        </p:nvSpPr>
        <p:spPr>
          <a:xfrm>
            <a:off x="9208008" y="2679192"/>
            <a:ext cx="4253057" cy="461772"/>
          </a:xfrm>
          <a:prstGeom prst="rect">
            <a:avLst/>
          </a:prstGeom>
          <a:noFill/>
          <a:ln/>
        </p:spPr>
        <p:txBody>
          <a:bodyPr wrap="square" rtlCol="0" anchor="t">
            <a:spAutoFit/>
          </a:bodyPr>
          <a:lstStyle/>
          <a:p>
            <a:pPr indent="0" marL="0">
              <a:buNone/>
            </a:pPr>
            <a:r>
              <a:rPr lang="en-US" sz="2400" dirty="0">
                <a:solidFill>
                  <a:srgbClr val="FFFFFF"/>
                </a:solidFill>
                <a:latin typeface="Inter Tight" pitchFamily="34" charset="0"/>
                <a:ea typeface="Inter Tight" pitchFamily="34" charset="-122"/>
                <a:cs typeface="Inter Tight" pitchFamily="34" charset="-120"/>
              </a:rPr>
              <a:t>01. Pinnacle reference price</a:t>
            </a:r>
            <a:endParaRPr lang="en-US" sz="2400" dirty="0"/>
          </a:p>
        </p:txBody>
      </p:sp>
      <p:sp>
        <p:nvSpPr>
          <p:cNvPr id="9" name="Shape 7"/>
          <p:cNvSpPr/>
          <p:nvPr/>
        </p:nvSpPr>
        <p:spPr>
          <a:xfrm>
            <a:off x="8633765" y="3802990"/>
            <a:ext cx="4827118" cy="1191463"/>
          </a:xfrm>
          <a:prstGeom prst="roundRect">
            <a:avLst/>
          </a:prstGeom>
          <a:solidFill>
            <a:srgbClr val="36C885"/>
          </a:solidFill>
          <a:ln/>
        </p:spPr>
      </p:sp>
      <p:sp>
        <p:nvSpPr>
          <p:cNvPr id="10" name="Text 8"/>
          <p:cNvSpPr/>
          <p:nvPr/>
        </p:nvSpPr>
        <p:spPr>
          <a:xfrm>
            <a:off x="9208008" y="4167835"/>
            <a:ext cx="4253057" cy="461772"/>
          </a:xfrm>
          <a:prstGeom prst="rect">
            <a:avLst/>
          </a:prstGeom>
          <a:noFill/>
          <a:ln/>
        </p:spPr>
        <p:txBody>
          <a:bodyPr wrap="square" rtlCol="0" anchor="t">
            <a:spAutoFit/>
          </a:bodyPr>
          <a:lstStyle/>
          <a:p>
            <a:pPr indent="0" marL="0">
              <a:buNone/>
            </a:pPr>
            <a:r>
              <a:rPr lang="en-US" sz="2400" dirty="0">
                <a:solidFill>
                  <a:srgbClr val="FFFFFF"/>
                </a:solidFill>
                <a:latin typeface="Inter Tight" pitchFamily="34" charset="0"/>
                <a:ea typeface="Inter Tight" pitchFamily="34" charset="-122"/>
                <a:cs typeface="Inter Tight" pitchFamily="34" charset="-120"/>
              </a:rPr>
              <a:t>02. Remove the margin</a:t>
            </a:r>
            <a:endParaRPr lang="en-US" sz="2400" dirty="0"/>
          </a:p>
        </p:txBody>
      </p:sp>
      <p:sp>
        <p:nvSpPr>
          <p:cNvPr id="11" name="Shape 9"/>
          <p:cNvSpPr/>
          <p:nvPr/>
        </p:nvSpPr>
        <p:spPr>
          <a:xfrm>
            <a:off x="8633765" y="5291633"/>
            <a:ext cx="4827118" cy="1191463"/>
          </a:xfrm>
          <a:prstGeom prst="roundRect">
            <a:avLst/>
          </a:prstGeom>
          <a:solidFill>
            <a:srgbClr val="36C885"/>
          </a:solidFill>
          <a:ln/>
        </p:spPr>
      </p:sp>
      <p:sp>
        <p:nvSpPr>
          <p:cNvPr id="12" name="Text 10"/>
          <p:cNvSpPr/>
          <p:nvPr/>
        </p:nvSpPr>
        <p:spPr>
          <a:xfrm>
            <a:off x="9208008" y="5656478"/>
            <a:ext cx="4253057" cy="461772"/>
          </a:xfrm>
          <a:prstGeom prst="rect">
            <a:avLst/>
          </a:prstGeom>
          <a:noFill/>
          <a:ln/>
        </p:spPr>
        <p:txBody>
          <a:bodyPr wrap="square" rtlCol="0" anchor="t">
            <a:spAutoFit/>
          </a:bodyPr>
          <a:lstStyle/>
          <a:p>
            <a:pPr indent="0" marL="0">
              <a:buNone/>
            </a:pPr>
            <a:r>
              <a:rPr lang="en-US" sz="2400" dirty="0">
                <a:solidFill>
                  <a:srgbClr val="FFFFFF"/>
                </a:solidFill>
                <a:latin typeface="Inter Tight" pitchFamily="34" charset="0"/>
                <a:ea typeface="Inter Tight" pitchFamily="34" charset="-122"/>
                <a:cs typeface="Inter Tight" pitchFamily="34" charset="-120"/>
              </a:rPr>
              <a:t>03. Edge = odds ÷ fair − 1</a:t>
            </a:r>
            <a:endParaRPr lang="en-US" sz="2400" dirty="0"/>
          </a:p>
        </p:txBody>
      </p:sp>
      <p:sp>
        <p:nvSpPr>
          <p:cNvPr id="13" name="Shape 11"/>
          <p:cNvSpPr/>
          <p:nvPr/>
        </p:nvSpPr>
        <p:spPr>
          <a:xfrm>
            <a:off x="8633765" y="6780276"/>
            <a:ext cx="4827118" cy="1191463"/>
          </a:xfrm>
          <a:prstGeom prst="roundRect">
            <a:avLst/>
          </a:prstGeom>
          <a:solidFill>
            <a:srgbClr val="36C885"/>
          </a:solidFill>
          <a:ln/>
        </p:spPr>
      </p:sp>
      <p:sp>
        <p:nvSpPr>
          <p:cNvPr id="14" name="Text 12"/>
          <p:cNvSpPr/>
          <p:nvPr/>
        </p:nvSpPr>
        <p:spPr>
          <a:xfrm>
            <a:off x="9208008" y="7145122"/>
            <a:ext cx="4253057" cy="461772"/>
          </a:xfrm>
          <a:prstGeom prst="rect">
            <a:avLst/>
          </a:prstGeom>
          <a:noFill/>
          <a:ln/>
        </p:spPr>
        <p:txBody>
          <a:bodyPr wrap="square" rtlCol="0" anchor="t">
            <a:spAutoFit/>
          </a:bodyPr>
          <a:lstStyle/>
          <a:p>
            <a:pPr indent="0" marL="0">
              <a:buNone/>
            </a:pPr>
            <a:r>
              <a:rPr lang="en-US" sz="2400" dirty="0">
                <a:solidFill>
                  <a:srgbClr val="FFFFFF"/>
                </a:solidFill>
                <a:latin typeface="Inter Tight" pitchFamily="34" charset="0"/>
                <a:ea typeface="Inter Tight" pitchFamily="34" charset="-122"/>
                <a:cs typeface="Inter Tight" pitchFamily="34" charset="-120"/>
              </a:rPr>
              <a:t>04. EV = prob. × odds − 1</a:t>
            </a:r>
            <a:endParaRPr lang="en-US" sz="2400" dirty="0"/>
          </a:p>
        </p:txBody>
      </p:sp>
      <p:sp>
        <p:nvSpPr>
          <p:cNvPr id="15" name="Text 13"/>
          <p:cNvSpPr/>
          <p:nvPr/>
        </p:nvSpPr>
        <p:spPr>
          <a:xfrm>
            <a:off x="1871777" y="2829154"/>
            <a:ext cx="6932432" cy="1015898"/>
          </a:xfrm>
          <a:prstGeom prst="rect">
            <a:avLst/>
          </a:prstGeom>
          <a:noFill/>
          <a:ln/>
        </p:spPr>
        <p:txBody>
          <a:bodyPr wrap="square" rtlCol="0" anchor="t">
            <a:spAutoFit/>
          </a:bodyPr>
          <a:lstStyle/>
          <a:p>
            <a:pPr indent="0" marL="0">
              <a:buNone/>
            </a:pPr>
            <a:r>
              <a:rPr lang="en-US" sz="6000" dirty="0">
                <a:solidFill>
                  <a:srgbClr val="36C885"/>
                </a:solidFill>
                <a:latin typeface="Inter Tight" pitchFamily="34" charset="0"/>
                <a:ea typeface="Inter Tight" pitchFamily="34" charset="-122"/>
                <a:cs typeface="Inter Tight" pitchFamily="34" charset="-120"/>
              </a:rPr>
              <a:t>How fair odds work</a:t>
            </a:r>
            <a:endParaRPr lang="en-US" sz="6000" dirty="0"/>
          </a:p>
        </p:txBody>
      </p:sp>
      <p:sp>
        <p:nvSpPr>
          <p:cNvPr id="16" name="Text 14"/>
          <p:cNvSpPr/>
          <p:nvPr/>
        </p:nvSpPr>
        <p:spPr>
          <a:xfrm>
            <a:off x="1871777" y="4105656"/>
            <a:ext cx="5231282" cy="1884578"/>
          </a:xfrm>
          <a:prstGeom prst="rect">
            <a:avLst/>
          </a:prstGeom>
          <a:noFill/>
          <a:ln/>
        </p:spPr>
        <p:txBody>
          <a:bodyPr wrap="square" rtlCol="0" anchor="t">
            <a:spAutoFit/>
          </a:bodyPr>
          <a:lstStyle/>
          <a:p>
            <a:pPr indent="0" marL="0">
              <a:lnSpc>
                <a:spcPct val="150000"/>
              </a:lnSpc>
              <a:buNone/>
            </a:pPr>
            <a:r>
              <a:rPr lang="en-US" sz="2000" dirty="0">
                <a:solidFill>
                  <a:srgbClr val="030826"/>
                </a:solidFill>
                <a:latin typeface="Inter Tight" pitchFamily="34" charset="0"/>
                <a:ea typeface="Inter Tight" pitchFamily="34" charset="-122"/>
                <a:cs typeface="Inter Tight" pitchFamily="34" charset="-120"/>
              </a:rPr>
              <a:t>Start from Pinnacle, the sharpest bookmaker, and remove its margin. Example: 1.95 / 1.95 implies 51.3% + 51.3%. Scaled to 50% each, fair odds are 2.00.</a:t>
            </a:r>
            <a:endParaRPr lang="en-US" sz="2000" dirty="0"/>
          </a:p>
        </p:txBody>
      </p:sp>
      <p:sp>
        <p:nvSpPr>
          <p:cNvPr id="17" name="Text 15"/>
          <p:cNvSpPr/>
          <p:nvPr/>
        </p:nvSpPr>
        <p:spPr>
          <a:xfrm>
            <a:off x="1871777" y="6675120"/>
            <a:ext cx="5082418" cy="1077163"/>
          </a:xfrm>
          <a:prstGeom prst="rect">
            <a:avLst/>
          </a:prstGeom>
          <a:noFill/>
          <a:ln/>
        </p:spPr>
        <p:txBody>
          <a:bodyPr wrap="square" rtlCol="0" anchor="t">
            <a:spAutoFit/>
          </a:bodyPr>
          <a:lstStyle/>
          <a:p>
            <a:pPr indent="0" marL="0">
              <a:buNone/>
            </a:pPr>
            <a:r>
              <a:rPr lang="en-US" sz="3200" dirty="0">
                <a:solidFill>
                  <a:srgbClr val="36C885"/>
                </a:solidFill>
                <a:latin typeface="Inter Tight" pitchFamily="34" charset="0"/>
                <a:ea typeface="Inter Tight" pitchFamily="34" charset="-122"/>
                <a:cs typeface="Inter Tight" pitchFamily="34" charset="-120"/>
              </a:rPr>
              <a:t>bet365 at 2.20: edge +10%, EV +0.10 per unit staked</a:t>
            </a:r>
            <a:endParaRPr lang="en-US" sz="3200" dirty="0"/>
          </a:p>
        </p:txBody>
      </p:sp>
      <p:sp>
        <p:nvSpPr>
          <p:cNvPr id="910" name="VB Text 910"/>
          <p:cNvSpPr/>
          <p:nvPr/>
        </p:nvSpPr>
        <p:spPr>
          <a:xfrm>
            <a:off x="914400" y="512064"/>
            <a:ext cx="2926080" cy="475488"/>
          </a:xfrm>
          <a:prstGeom prst="rect">
            <a:avLst/>
          </a:prstGeom>
          <a:noFill/>
          <a:ln/>
        </p:spPr>
        <p:txBody>
          <a:bodyPr wrap="none" rtlCol="0" anchor="t">
            <a:spAutoFit/>
          </a:bodyPr>
          <a:lstStyle/>
          <a:p>
            <a:pPr indent="0" marL="0">
              <a:buNone/>
            </a:pPr>
            <a:r>
              <a:rPr lang="en-US" sz="2500" dirty="0" b="1">
                <a:solidFill>
                  <a:srgbClr val="36C885"/>
                </a:solidFill>
                <a:latin typeface="Inter Tight" pitchFamily="34" charset="0"/>
                <a:ea typeface="Inter Tight" pitchFamily="34" charset="-122"/>
                <a:cs typeface="Inter Tight" pitchFamily="34" charset="-120"/>
              </a:rPr>
              <a:t>ValueBot AI</a:t>
            </a:r>
            <a:endParaRPr lang="en-US" sz="2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2F9FD"/>
        </a:solidFill>
      </p:bgPr>
    </p:bg>
    <p:spTree>
      <p:nvGrpSpPr>
        <p:cNvPr id="1" name=""/>
        <p:cNvGrpSpPr/>
        <p:nvPr/>
      </p:nvGrpSpPr>
      <p:grpSpPr>
        <a:xfrm>
          <a:off x="0" y="0"/>
          <a:ext cx="0" cy="0"/>
          <a:chOff x="0" y="0"/>
          <a:chExt cx="0" cy="0"/>
        </a:xfrm>
      </p:grpSpPr>
      <p:sp>
        <p:nvSpPr>
          <p:cNvPr id="7" name="Shape 5"/>
          <p:cNvSpPr/>
          <p:nvPr/>
        </p:nvSpPr>
        <p:spPr>
          <a:xfrm>
            <a:off x="11328502" y="0"/>
            <a:ext cx="6959498" cy="10287000"/>
          </a:xfrm>
          <a:prstGeom prst="rect">
            <a:avLst/>
          </a:prstGeom>
          <a:solidFill>
            <a:srgbClr val="36C885"/>
          </a:solidFill>
          <a:ln/>
        </p:spPr>
      </p:sp>
      <p:sp>
        <p:nvSpPr>
          <p:cNvPr id="8" name="Text 6"/>
          <p:cNvSpPr/>
          <p:nvPr/>
        </p:nvSpPr>
        <p:spPr>
          <a:xfrm>
            <a:off x="1582826" y="2303374"/>
            <a:ext cx="7995696" cy="1939442"/>
          </a:xfrm>
          <a:prstGeom prst="rect">
            <a:avLst/>
          </a:prstGeom>
          <a:noFill/>
          <a:ln/>
        </p:spPr>
        <p:txBody>
          <a:bodyPr wrap="square" rtlCol="0" anchor="t">
            <a:spAutoFit/>
          </a:bodyPr>
          <a:lstStyle/>
          <a:p>
            <a:pPr indent="0" marL="0">
              <a:buNone/>
            </a:pPr>
            <a:r>
              <a:rPr lang="en-US" sz="6000" dirty="0">
                <a:solidFill>
                  <a:srgbClr val="36C885"/>
                </a:solidFill>
                <a:latin typeface="Inter Tight" pitchFamily="34" charset="0"/>
                <a:ea typeface="Inter Tight" pitchFamily="34" charset="-122"/>
                <a:cs typeface="Inter Tight" pitchFamily="34" charset="-120"/>
              </a:rPr>
              <a:t>Track every bet, prove your edge</a:t>
            </a:r>
            <a:endParaRPr lang="en-US" sz="6000" dirty="0"/>
          </a:p>
        </p:txBody>
      </p:sp>
      <p:sp>
        <p:nvSpPr>
          <p:cNvPr id="9" name="Text 7"/>
          <p:cNvSpPr/>
          <p:nvPr/>
        </p:nvSpPr>
        <p:spPr>
          <a:xfrm>
            <a:off x="1582826" y="4597603"/>
            <a:ext cx="6677315" cy="1884578"/>
          </a:xfrm>
          <a:prstGeom prst="rect">
            <a:avLst/>
          </a:prstGeom>
          <a:noFill/>
          <a:ln/>
        </p:spPr>
        <p:txBody>
          <a:bodyPr wrap="square" rtlCol="0" anchor="t">
            <a:spAutoFit/>
          </a:bodyPr>
          <a:lstStyle/>
          <a:p>
            <a:pPr indent="0" marL="0">
              <a:lnSpc>
                <a:spcPct val="150000"/>
              </a:lnSpc>
              <a:buNone/>
            </a:pPr>
            <a:r>
              <a:rPr lang="en-US" sz="2000" dirty="0">
                <a:solidFill>
                  <a:srgbClr val="030826"/>
                </a:solidFill>
                <a:latin typeface="Inter Tight" pitchFamily="34" charset="0"/>
                <a:ea typeface="Inter Tight" pitchFamily="34" charset="-122"/>
                <a:cs typeface="Inter Tight" pitchFamily="34" charset="-120"/>
              </a:rPr>
              <a:t>Bankroll curve, outcomes, daily P&amp;L, P&amp;L by market and CLV per bet with a rolling average. Break results down by sport, source and market.</a:t>
            </a:r>
            <a:endParaRPr lang="en-US" sz="2000" dirty="0"/>
          </a:p>
          <a:p>
            <a:pPr indent="0" marL="0">
              <a:lnSpc>
                <a:spcPct val="150000"/>
              </a:lnSpc>
              <a:buNone/>
            </a:pPr>
            <a:r>
              <a:rPr lang="en-US" sz="2000" dirty="0">
                <a:solidFill>
                  <a:srgbClr val="030826"/>
                </a:solidFill>
                <a:latin typeface="Inter Tight" pitchFamily="34" charset="0"/>
                <a:ea typeface="Inter Tight" pitchFamily="34" charset="-122"/>
                <a:cs typeface="Inter Tight" pitchFamily="34" charset="-120"/>
              </a:rPr>
              <a:t/>
            </a:r>
            <a:endParaRPr lang="en-US" sz="2000" dirty="0"/>
          </a:p>
          <a:p>
            <a:pPr indent="0" marL="0">
              <a:lnSpc>
                <a:spcPct val="150000"/>
              </a:lnSpc>
              <a:buNone/>
            </a:pPr>
            <a:r>
              <a:rPr lang="en-US" sz="2000" dirty="0">
                <a:solidFill>
                  <a:srgbClr val="030826"/>
                </a:solidFill>
                <a:latin typeface="Inter Tight" pitchFamily="34" charset="0"/>
                <a:ea typeface="Inter Tight" pitchFamily="34" charset="-122"/>
                <a:cs typeface="Inter Tight" pitchFamily="34" charset="-120"/>
              </a:rPr>
              <a:t>Export CSV and PDF reports, keep daily backups, and check the bot on the Windows and Android monitor app.</a:t>
            </a:r>
            <a:endParaRPr lang="en-US" sz="2000" dirty="0"/>
          </a:p>
        </p:txBody>
      </p:sp>
      <p:sp>
        <p:nvSpPr>
          <p:cNvPr id="10" name="Text 8"/>
          <p:cNvSpPr/>
          <p:nvPr/>
        </p:nvSpPr>
        <p:spPr>
          <a:xfrm>
            <a:off x="1582826" y="7635240"/>
            <a:ext cx="2415388" cy="1015898"/>
          </a:xfrm>
          <a:prstGeom prst="rect">
            <a:avLst/>
          </a:prstGeom>
          <a:noFill/>
          <a:ln/>
        </p:spPr>
        <p:txBody>
          <a:bodyPr wrap="square" rtlCol="0" anchor="t">
            <a:spAutoFit/>
          </a:bodyPr>
          <a:lstStyle/>
          <a:p>
            <a:pPr indent="0" marL="0">
              <a:buNone/>
            </a:pPr>
            <a:r>
              <a:rPr lang="en-US" sz="6000" dirty="0">
                <a:solidFill>
                  <a:srgbClr val="36C885"/>
                </a:solidFill>
                <a:latin typeface="Inter Tight" pitchFamily="34" charset="0"/>
                <a:ea typeface="Inter Tight" pitchFamily="34" charset="-122"/>
                <a:cs typeface="Inter Tight" pitchFamily="34" charset="-120"/>
              </a:rPr>
              <a:t>CLV</a:t>
            </a:r>
            <a:endParaRPr lang="en-US" sz="6000" dirty="0"/>
          </a:p>
        </p:txBody>
      </p:sp>
      <p:sp>
        <p:nvSpPr>
          <p:cNvPr id="11" name="Text 9"/>
          <p:cNvSpPr/>
          <p:nvPr/>
        </p:nvSpPr>
        <p:spPr>
          <a:xfrm>
            <a:off x="3200400" y="7818120"/>
            <a:ext cx="4230014" cy="1077163"/>
          </a:xfrm>
          <a:prstGeom prst="rect">
            <a:avLst/>
          </a:prstGeom>
          <a:noFill/>
          <a:ln/>
        </p:spPr>
        <p:txBody>
          <a:bodyPr wrap="square" rtlCol="0" anchor="t">
            <a:spAutoFit/>
          </a:bodyPr>
          <a:lstStyle/>
          <a:p>
            <a:pPr indent="0" marL="0">
              <a:buNone/>
            </a:pPr>
            <a:r>
              <a:rPr lang="en-US" sz="3200" dirty="0">
                <a:solidFill>
                  <a:srgbClr val="36C885"/>
                </a:solidFill>
                <a:latin typeface="Inter Tight" pitchFamily="34" charset="0"/>
                <a:ea typeface="Inter Tight" pitchFamily="34" charset="-122"/>
                <a:cs typeface="Inter Tight" pitchFamily="34" charset="-120"/>
              </a:rPr>
              <a:t>tracked on every bet</a:t>
            </a:r>
            <a:endParaRPr lang="en-US" sz="3200" dirty="0"/>
          </a:p>
        </p:txBody>
      </p:sp>
      <p:sp>
        <p:nvSpPr>
          <p:cNvPr id="904" name="VB Text 904"/>
          <p:cNvSpPr/>
          <p:nvPr/>
        </p:nvSpPr>
        <p:spPr>
          <a:xfrm>
            <a:off x="914400" y="512064"/>
            <a:ext cx="2926080" cy="475488"/>
          </a:xfrm>
          <a:prstGeom prst="rect">
            <a:avLst/>
          </a:prstGeom>
          <a:noFill/>
          <a:ln/>
        </p:spPr>
        <p:txBody>
          <a:bodyPr wrap="none" rtlCol="0" anchor="t">
            <a:spAutoFit/>
          </a:bodyPr>
          <a:lstStyle/>
          <a:p>
            <a:pPr indent="0" marL="0">
              <a:buNone/>
            </a:pPr>
            <a:r>
              <a:rPr lang="en-US" sz="2500" dirty="0" b="1">
                <a:solidFill>
                  <a:srgbClr val="36C885"/>
                </a:solidFill>
                <a:latin typeface="Inter Tight" pitchFamily="34" charset="0"/>
                <a:ea typeface="Inter Tight" pitchFamily="34" charset="-122"/>
                <a:cs typeface="Inter Tight" pitchFamily="34" charset="-120"/>
              </a:rPr>
              <a:t>ValueBot AI</a:t>
            </a:r>
            <a:endParaRPr lang="en-US" sz="2500" dirty="0"/>
          </a:p>
        </p:txBody>
      </p:sp>
      <p:pic>
        <p:nvPicPr>
          <p:cNvPr id="905" name="ValueBot statistics" descr="ValueBot statistics screenshot with bankroll curve, amounts hidden"/>
          <p:cNvPicPr>
            <a:picLocks noChangeAspect="1"/>
          </p:cNvPicPr>
          <p:nvPr/>
        </p:nvPicPr>
        <p:blipFill>
          <a:blip r:embed="rIdVBImg"/>
          <a:stretch>
            <a:fillRect/>
          </a:stretch>
        </p:blipFill>
        <p:spPr>
          <a:xfrm>
            <a:off x="11607850" y="777240"/>
            <a:ext cx="6400800" cy="7680960"/>
          </a:xfrm>
          <a:prstGeom prst="rect">
            <a:avLst/>
          </a:prstGeom>
          <a:effectLst>
            <a:outerShdw blurRad="190500" dist="38100" dir="5400000" algn="t" rotWithShape="0">
              <a:srgbClr val="000000">
                <a:alpha val="25000"/>
              </a:srgbClr>
            </a:outerShdw>
          </a:effectLst>
        </p:spPr>
      </p:pic>
      <p:sp>
        <p:nvSpPr>
          <p:cNvPr id="906" name="VB Text 906"/>
          <p:cNvSpPr/>
          <p:nvPr/>
        </p:nvSpPr>
        <p:spPr>
          <a:xfrm>
            <a:off x="11607850" y="8595360"/>
            <a:ext cx="6400800" cy="457200"/>
          </a:xfrm>
          <a:prstGeom prst="rect">
            <a:avLst/>
          </a:prstGeom>
          <a:noFill/>
          <a:ln/>
        </p:spPr>
        <p:txBody>
          <a:bodyPr wrap="square" rtlCol="0" anchor="t">
            <a:spAutoFit/>
          </a:bodyPr>
          <a:lstStyle/>
          <a:p>
            <a:pPr indent="0" marL="0" algn="ctr">
              <a:lnSpc>
                <a:spcPct val="150000"/>
              </a:lnSpc>
              <a:buNone/>
            </a:pPr>
            <a:r>
              <a:rPr lang="en-US" sz="1600" dirty="0">
                <a:solidFill>
                  <a:srgbClr val="030826"/>
                </a:solidFill>
                <a:latin typeface="Inter Tight" pitchFamily="34" charset="0"/>
                <a:ea typeface="Inter Tight" pitchFamily="34" charset="-122"/>
                <a:cs typeface="Inter Tight" pitchFamily="34" charset="-120"/>
              </a:rPr>
              <a:t>Real ValueBot screenshot. Amounts hidden.</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2F9FD"/>
        </a:solidFill>
      </p:bgPr>
    </p:bg>
    <p:spTree>
      <p:nvGrpSpPr>
        <p:cNvPr id="1" name=""/>
        <p:cNvGrpSpPr/>
        <p:nvPr/>
      </p:nvGrpSpPr>
      <p:grpSpPr>
        <a:xfrm>
          <a:off x="0" y="0"/>
          <a:ext cx="0" cy="0"/>
          <a:chOff x="0" y="0"/>
          <a:chExt cx="0" cy="0"/>
        </a:xfrm>
      </p:grpSpPr>
      <p:sp>
        <p:nvSpPr>
          <p:cNvPr id="7" name="Shape 5"/>
          <p:cNvSpPr/>
          <p:nvPr/>
        </p:nvSpPr>
        <p:spPr>
          <a:xfrm>
            <a:off x="0" y="6890004"/>
            <a:ext cx="18288000" cy="3396996"/>
          </a:xfrm>
          <a:prstGeom prst="rect">
            <a:avLst/>
          </a:prstGeom>
          <a:solidFill>
            <a:srgbClr val="36C885"/>
          </a:solidFill>
          <a:ln/>
        </p:spPr>
      </p:sp>
      <p:sp>
        <p:nvSpPr>
          <p:cNvPr id="8" name="Text 6"/>
          <p:cNvSpPr/>
          <p:nvPr/>
        </p:nvSpPr>
        <p:spPr>
          <a:xfrm>
            <a:off x="2030882" y="1599286"/>
            <a:ext cx="14226418" cy="1015898"/>
          </a:xfrm>
          <a:prstGeom prst="rect">
            <a:avLst/>
          </a:prstGeom>
          <a:noFill/>
          <a:ln/>
        </p:spPr>
        <p:txBody>
          <a:bodyPr wrap="square" rtlCol="0" anchor="t">
            <a:spAutoFit/>
          </a:bodyPr>
          <a:lstStyle/>
          <a:p>
            <a:pPr indent="0" marL="0">
              <a:buNone/>
            </a:pPr>
            <a:r>
              <a:rPr lang="en-US" sz="6000" dirty="0">
                <a:solidFill>
                  <a:srgbClr val="36C885"/>
                </a:solidFill>
                <a:latin typeface="Inter Tight" pitchFamily="34" charset="0"/>
                <a:ea typeface="Inter Tight" pitchFamily="34" charset="-122"/>
                <a:cs typeface="Inter Tight" pitchFamily="34" charset="-120"/>
              </a:rPr>
              <a:t>5 odds feeds, 15 sports</a:t>
            </a:r>
            <a:endParaRPr lang="en-US" sz="6000" dirty="0"/>
          </a:p>
        </p:txBody>
      </p:sp>
      <p:sp>
        <p:nvSpPr>
          <p:cNvPr id="9" name="Shape 7"/>
          <p:cNvSpPr/>
          <p:nvPr/>
        </p:nvSpPr>
        <p:spPr>
          <a:xfrm>
            <a:off x="2030882" y="5609844"/>
            <a:ext cx="6783934" cy="3429000"/>
          </a:xfrm>
          <a:prstGeom prst="rect">
            <a:avLst/>
          </a:prstGeom>
          <a:solidFill>
            <a:srgbClr val="FFFFFF"/>
          </a:solidFill>
          <a:ln/>
        </p:spPr>
      </p:sp>
      <p:sp>
        <p:nvSpPr>
          <p:cNvPr id="10" name="Text 8"/>
          <p:cNvSpPr/>
          <p:nvPr/>
        </p:nvSpPr>
        <p:spPr>
          <a:xfrm>
            <a:off x="2902306" y="6109106"/>
            <a:ext cx="5275174" cy="461772"/>
          </a:xfrm>
          <a:prstGeom prst="rect">
            <a:avLst/>
          </a:prstGeom>
          <a:noFill/>
          <a:ln/>
        </p:spPr>
        <p:txBody>
          <a:bodyPr wrap="square" rtlCol="0" anchor="t">
            <a:spAutoFit/>
          </a:bodyPr>
          <a:lstStyle/>
          <a:p>
            <a:pPr indent="0" marL="0">
              <a:buNone/>
            </a:pPr>
            <a:r>
              <a:rPr lang="en-US" sz="2400" dirty="0">
                <a:solidFill>
                  <a:srgbClr val="FFC000"/>
                </a:solidFill>
                <a:latin typeface="Inter Tight" pitchFamily="34" charset="0"/>
                <a:ea typeface="Inter Tight" pitchFamily="34" charset="-122"/>
                <a:cs typeface="Inter Tight" pitchFamily="34" charset="-120"/>
              </a:rPr>
              <a:t>01. Odds feeds, auto source</a:t>
            </a:r>
            <a:endParaRPr lang="en-US" sz="2400" dirty="0"/>
          </a:p>
        </p:txBody>
      </p:sp>
      <p:sp>
        <p:nvSpPr>
          <p:cNvPr id="11" name="Text 9"/>
          <p:cNvSpPr/>
          <p:nvPr/>
        </p:nvSpPr>
        <p:spPr>
          <a:xfrm>
            <a:off x="2902306" y="6685178"/>
            <a:ext cx="5669280" cy="1423721"/>
          </a:xfrm>
          <a:prstGeom prst="rect">
            <a:avLst/>
          </a:prstGeom>
          <a:noFill/>
          <a:ln/>
        </p:spPr>
        <p:txBody>
          <a:bodyPr wrap="square" rtlCol="0" anchor="t">
            <a:spAutoFit/>
          </a:bodyPr>
          <a:lstStyle/>
          <a:p>
            <a:pPr indent="0" marL="0">
              <a:lnSpc>
                <a:spcPct val="150000"/>
              </a:lnSpc>
              <a:buNone/>
            </a:pPr>
            <a:r>
              <a:rPr lang="en-US" sz="2000" dirty="0">
                <a:solidFill>
                  <a:srgbClr val="030826"/>
                </a:solidFill>
                <a:latin typeface="Inter Tight" pitchFamily="34" charset="0"/>
                <a:ea typeface="Inter Tight" pitchFamily="34" charset="-122"/>
                <a:cs typeface="Inter Tight" pitchFamily="34" charset="-120"/>
              </a:rPr>
              <a:t>oddssea (default), The Odds API, StakeProSoft Odds Server, OddsPapi and pinnodds. Auto source picks a working feed; cross-checks block stale or mismatched prices.</a:t>
            </a:r>
            <a:endParaRPr lang="en-US" sz="2000" dirty="0"/>
          </a:p>
        </p:txBody>
      </p:sp>
      <p:sp>
        <p:nvSpPr>
          <p:cNvPr id="12" name="Shape 10"/>
          <p:cNvSpPr/>
          <p:nvPr/>
        </p:nvSpPr>
        <p:spPr>
          <a:xfrm>
            <a:off x="9473184" y="5609844"/>
            <a:ext cx="6783934" cy="3429000"/>
          </a:xfrm>
          <a:prstGeom prst="rect">
            <a:avLst/>
          </a:prstGeom>
          <a:solidFill>
            <a:srgbClr val="FFFFFF"/>
          </a:solidFill>
          <a:ln/>
        </p:spPr>
      </p:sp>
      <p:sp>
        <p:nvSpPr>
          <p:cNvPr id="13" name="Text 11"/>
          <p:cNvSpPr/>
          <p:nvPr/>
        </p:nvSpPr>
        <p:spPr>
          <a:xfrm>
            <a:off x="10344607" y="6109106"/>
            <a:ext cx="5275174" cy="461772"/>
          </a:xfrm>
          <a:prstGeom prst="rect">
            <a:avLst/>
          </a:prstGeom>
          <a:noFill/>
          <a:ln/>
        </p:spPr>
        <p:txBody>
          <a:bodyPr wrap="square" rtlCol="0" anchor="t">
            <a:spAutoFit/>
          </a:bodyPr>
          <a:lstStyle/>
          <a:p>
            <a:pPr indent="0" marL="0">
              <a:buNone/>
            </a:pPr>
            <a:r>
              <a:rPr lang="en-US" sz="2400" dirty="0">
                <a:solidFill>
                  <a:srgbClr val="FFC000"/>
                </a:solidFill>
                <a:latin typeface="Inter Tight" pitchFamily="34" charset="0"/>
                <a:ea typeface="Inter Tight" pitchFamily="34" charset="-122"/>
                <a:cs typeface="Inter Tight" pitchFamily="34" charset="-120"/>
              </a:rPr>
              <a:t>02. 15 sports, pre-match + live</a:t>
            </a:r>
            <a:endParaRPr lang="en-US" sz="2400" dirty="0"/>
          </a:p>
        </p:txBody>
      </p:sp>
      <p:sp>
        <p:nvSpPr>
          <p:cNvPr id="14" name="Text 12"/>
          <p:cNvSpPr/>
          <p:nvPr/>
        </p:nvSpPr>
        <p:spPr>
          <a:xfrm>
            <a:off x="10344607" y="6685178"/>
            <a:ext cx="5669280" cy="1423721"/>
          </a:xfrm>
          <a:prstGeom prst="rect">
            <a:avLst/>
          </a:prstGeom>
          <a:noFill/>
          <a:ln/>
        </p:spPr>
        <p:txBody>
          <a:bodyPr wrap="square" rtlCol="0" anchor="t">
            <a:spAutoFit/>
          </a:bodyPr>
          <a:lstStyle/>
          <a:p>
            <a:pPr indent="0" marL="0">
              <a:lnSpc>
                <a:spcPct val="150000"/>
              </a:lnSpc>
              <a:buNone/>
            </a:pPr>
            <a:r>
              <a:rPr lang="en-US" sz="2000" dirty="0">
                <a:solidFill>
                  <a:srgbClr val="030826"/>
                </a:solidFill>
                <a:latin typeface="Inter Tight" pitchFamily="34" charset="0"/>
                <a:ea typeface="Inter Tight" pitchFamily="34" charset="-122"/>
                <a:cs typeface="Inter Tight" pitchFamily="34" charset="-120"/>
              </a:rPr>
              <a:t>Football, Tennis, Basketball, Baseball, Ice Hockey, American Football, Volleyball, Esports, Darts, MMA, Boxing, Snooker, Cricket, Handball and Rugby.</a:t>
            </a:r>
            <a:endParaRPr lang="en-US" sz="2000" dirty="0"/>
          </a:p>
        </p:txBody>
      </p:sp>
      <p:sp>
        <p:nvSpPr>
          <p:cNvPr id="913" name="VB Text 913"/>
          <p:cNvSpPr/>
          <p:nvPr/>
        </p:nvSpPr>
        <p:spPr>
          <a:xfrm>
            <a:off x="914400" y="512064"/>
            <a:ext cx="2926080" cy="475488"/>
          </a:xfrm>
          <a:prstGeom prst="rect">
            <a:avLst/>
          </a:prstGeom>
          <a:noFill/>
          <a:ln/>
        </p:spPr>
        <p:txBody>
          <a:bodyPr wrap="none" rtlCol="0" anchor="t">
            <a:spAutoFit/>
          </a:bodyPr>
          <a:lstStyle/>
          <a:p>
            <a:pPr indent="0" marL="0">
              <a:buNone/>
            </a:pPr>
            <a:r>
              <a:rPr lang="en-US" sz="2500" dirty="0" b="1">
                <a:solidFill>
                  <a:srgbClr val="36C885"/>
                </a:solidFill>
                <a:latin typeface="Inter Tight" pitchFamily="34" charset="0"/>
                <a:ea typeface="Inter Tight" pitchFamily="34" charset="-122"/>
                <a:cs typeface="Inter Tight" pitchFamily="34" charset="-120"/>
              </a:rPr>
              <a:t>ValueBot AI</a:t>
            </a:r>
            <a:endParaRPr lang="en-US" sz="2500" dirty="0"/>
          </a:p>
        </p:txBody>
      </p:sp>
      <p:sp>
        <p:nvSpPr>
          <p:cNvPr id="914" name="VB Text 914"/>
          <p:cNvSpPr/>
          <p:nvPr/>
        </p:nvSpPr>
        <p:spPr>
          <a:xfrm>
            <a:off x="2030882" y="2971800"/>
            <a:ext cx="13258800" cy="1097280"/>
          </a:xfrm>
          <a:prstGeom prst="rect">
            <a:avLst/>
          </a:prstGeom>
          <a:noFill/>
          <a:ln/>
        </p:spPr>
        <p:txBody>
          <a:bodyPr wrap="square" rtlCol="0" anchor="t">
            <a:spAutoFit/>
          </a:bodyPr>
          <a:lstStyle/>
          <a:p>
            <a:pPr indent="0" marL="0">
              <a:lnSpc>
                <a:spcPct val="150000"/>
              </a:lnSpc>
              <a:buNone/>
            </a:pPr>
            <a:r>
              <a:rPr lang="en-US" sz="2400" dirty="0">
                <a:solidFill>
                  <a:srgbClr val="030826"/>
                </a:solidFill>
                <a:latin typeface="Inter Tight" pitchFamily="34" charset="0"/>
                <a:ea typeface="Inter Tight" pitchFamily="34" charset="-122"/>
                <a:cs typeface="Inter Tight" pitchFamily="34" charset="-120"/>
              </a:rPr>
              <a:t>Every bet365 price is compared with Pinnacle fair prices, pre-match and live singles, with a final edge check on bet365's live on-screen price.</a:t>
            </a:r>
            <a:endParaRPr lang="en-US"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36C885"/>
        </a:solidFill>
      </p:bgPr>
    </p:bg>
    <p:spTree>
      <p:nvGrpSpPr>
        <p:cNvPr id="1" name=""/>
        <p:cNvGrpSpPr/>
        <p:nvPr/>
      </p:nvGrpSpPr>
      <p:grpSpPr>
        <a:xfrm>
          <a:off x="0" y="0"/>
          <a:ext cx="0" cy="0"/>
          <a:chOff x="0" y="0"/>
          <a:chExt cx="0" cy="0"/>
        </a:xfrm>
      </p:grpSpPr>
      <p:sp>
        <p:nvSpPr>
          <p:cNvPr id="2" name="Text 0"/>
          <p:cNvSpPr/>
          <p:nvPr/>
        </p:nvSpPr>
        <p:spPr>
          <a:xfrm>
            <a:off x="1683410" y="1584655"/>
            <a:ext cx="11262756" cy="1015898"/>
          </a:xfrm>
          <a:prstGeom prst="rect">
            <a:avLst/>
          </a:prstGeom>
          <a:noFill/>
          <a:ln/>
        </p:spPr>
        <p:txBody>
          <a:bodyPr wrap="square" rtlCol="0" anchor="t">
            <a:spAutoFit/>
          </a:bodyPr>
          <a:lstStyle/>
          <a:p>
            <a:pPr indent="0" marL="0">
              <a:buNone/>
            </a:pPr>
            <a:r>
              <a:rPr lang="en-US" sz="6000" dirty="0">
                <a:solidFill>
                  <a:srgbClr val="FFFFFF"/>
                </a:solidFill>
                <a:latin typeface="Inter Tight" pitchFamily="34" charset="0"/>
                <a:ea typeface="Inter Tight" pitchFamily="34" charset="-122"/>
                <a:cs typeface="Inter Tight" pitchFamily="34" charset="-120"/>
              </a:rPr>
              <a:t>How ValueBot works in 4 steps</a:t>
            </a:r>
            <a:endParaRPr lang="en-US" sz="6000" dirty="0"/>
          </a:p>
        </p:txBody>
      </p:sp>
      <p:sp>
        <p:nvSpPr>
          <p:cNvPr id="19" name="Text 17"/>
          <p:cNvSpPr/>
          <p:nvPr/>
        </p:nvSpPr>
        <p:spPr>
          <a:xfrm>
            <a:off x="1683410" y="6241694"/>
            <a:ext cx="3429000" cy="461772"/>
          </a:xfrm>
          <a:prstGeom prst="rect">
            <a:avLst/>
          </a:prstGeom>
          <a:noFill/>
          <a:ln/>
        </p:spPr>
        <p:txBody>
          <a:bodyPr wrap="square" rtlCol="0" anchor="t">
            <a:spAutoFit/>
          </a:bodyPr>
          <a:lstStyle/>
          <a:p>
            <a:pPr indent="0" marL="0">
              <a:buNone/>
            </a:pPr>
            <a:r>
              <a:rPr lang="en-US" sz="2400" dirty="0">
                <a:solidFill>
                  <a:srgbClr val="FFFFFF"/>
                </a:solidFill>
                <a:latin typeface="Inter Tight" pitchFamily="34" charset="0"/>
                <a:ea typeface="Inter Tight" pitchFamily="34" charset="-122"/>
                <a:cs typeface="Inter Tight" pitchFamily="34" charset="-120"/>
              </a:rPr>
              <a:t>Scan while logged out</a:t>
            </a:r>
            <a:endParaRPr lang="en-US" sz="2400" dirty="0"/>
          </a:p>
        </p:txBody>
      </p:sp>
      <p:sp>
        <p:nvSpPr>
          <p:cNvPr id="20" name="Text 18"/>
          <p:cNvSpPr/>
          <p:nvPr/>
        </p:nvSpPr>
        <p:spPr>
          <a:xfrm>
            <a:off x="1683410" y="6817766"/>
            <a:ext cx="3429000" cy="1884578"/>
          </a:xfrm>
          <a:prstGeom prst="rect">
            <a:avLst/>
          </a:prstGeom>
          <a:noFill/>
          <a:ln/>
        </p:spPr>
        <p:txBody>
          <a:bodyPr wrap="square" rtlCol="0" anchor="t">
            <a:spAutoFit/>
          </a:bodyPr>
          <a:lstStyle/>
          <a:p>
            <a:pPr indent="0" marL="0">
              <a:lnSpc>
                <a:spcPct val="150000"/>
              </a:lnSpc>
              <a:buNone/>
            </a:pPr>
            <a:r>
              <a:rPr lang="en-US" sz="2000" dirty="0">
                <a:solidFill>
                  <a:srgbClr val="FFFFFF"/>
                </a:solidFill>
                <a:latin typeface="Inter Tight" pitchFamily="34" charset="0"/>
                <a:ea typeface="Inter Tight" pitchFamily="34" charset="-122"/>
                <a:cs typeface="Inter Tight" pitchFamily="34" charset="-120"/>
              </a:rPr>
              <a:t>Pulls odds from 5 odds feeds and reads bet365 while logged out.</a:t>
            </a:r>
            <a:endParaRPr lang="en-US" sz="2000" dirty="0"/>
          </a:p>
        </p:txBody>
      </p:sp>
      <p:sp>
        <p:nvSpPr>
          <p:cNvPr id="21" name="Text 19"/>
          <p:cNvSpPr/>
          <p:nvPr/>
        </p:nvSpPr>
        <p:spPr>
          <a:xfrm>
            <a:off x="5432450" y="6241694"/>
            <a:ext cx="3429000" cy="461772"/>
          </a:xfrm>
          <a:prstGeom prst="rect">
            <a:avLst/>
          </a:prstGeom>
          <a:noFill/>
          <a:ln/>
        </p:spPr>
        <p:txBody>
          <a:bodyPr wrap="square" rtlCol="0" anchor="t">
            <a:spAutoFit/>
          </a:bodyPr>
          <a:lstStyle/>
          <a:p>
            <a:pPr indent="0" marL="0">
              <a:buNone/>
            </a:pPr>
            <a:r>
              <a:rPr lang="en-US" sz="2400" dirty="0">
                <a:solidFill>
                  <a:srgbClr val="FFFFFF"/>
                </a:solidFill>
                <a:latin typeface="Inter Tight" pitchFamily="34" charset="0"/>
                <a:ea typeface="Inter Tight" pitchFamily="34" charset="-122"/>
                <a:cs typeface="Inter Tight" pitchFamily="34" charset="-120"/>
              </a:rPr>
              <a:t>Find value vs fair odds</a:t>
            </a:r>
            <a:endParaRPr lang="en-US" sz="2400" dirty="0"/>
          </a:p>
        </p:txBody>
      </p:sp>
      <p:sp>
        <p:nvSpPr>
          <p:cNvPr id="22" name="Text 20"/>
          <p:cNvSpPr/>
          <p:nvPr/>
        </p:nvSpPr>
        <p:spPr>
          <a:xfrm>
            <a:off x="5432450" y="6817766"/>
            <a:ext cx="3429000" cy="1884578"/>
          </a:xfrm>
          <a:prstGeom prst="rect">
            <a:avLst/>
          </a:prstGeom>
          <a:noFill/>
          <a:ln/>
        </p:spPr>
        <p:txBody>
          <a:bodyPr wrap="square" rtlCol="0" anchor="t">
            <a:spAutoFit/>
          </a:bodyPr>
          <a:lstStyle/>
          <a:p>
            <a:pPr indent="0" marL="0">
              <a:lnSpc>
                <a:spcPct val="150000"/>
              </a:lnSpc>
              <a:buNone/>
            </a:pPr>
            <a:r>
              <a:rPr lang="en-US" sz="2000" dirty="0">
                <a:solidFill>
                  <a:srgbClr val="FFFFFF"/>
                </a:solidFill>
                <a:latin typeface="Inter Tight" pitchFamily="34" charset="0"/>
                <a:ea typeface="Inter Tight" pitchFamily="34" charset="-122"/>
                <a:cs typeface="Inter Tight" pitchFamily="34" charset="-120"/>
              </a:rPr>
              <a:t>Pinnacle prices become fair odds. bet365 prices above fair by your minimum edge become candidates.</a:t>
            </a:r>
            <a:endParaRPr lang="en-US" sz="2000" dirty="0"/>
          </a:p>
        </p:txBody>
      </p:sp>
      <p:sp>
        <p:nvSpPr>
          <p:cNvPr id="23" name="Text 21"/>
          <p:cNvSpPr/>
          <p:nvPr/>
        </p:nvSpPr>
        <p:spPr>
          <a:xfrm>
            <a:off x="9181490" y="6241694"/>
            <a:ext cx="3429000" cy="461772"/>
          </a:xfrm>
          <a:prstGeom prst="rect">
            <a:avLst/>
          </a:prstGeom>
          <a:noFill/>
          <a:ln/>
        </p:spPr>
        <p:txBody>
          <a:bodyPr wrap="square" rtlCol="0" anchor="t">
            <a:spAutoFit/>
          </a:bodyPr>
          <a:lstStyle/>
          <a:p>
            <a:pPr indent="0" marL="0">
              <a:buNone/>
            </a:pPr>
            <a:r>
              <a:rPr lang="en-US" sz="2400" dirty="0">
                <a:solidFill>
                  <a:srgbClr val="FFFFFF"/>
                </a:solidFill>
                <a:latin typeface="Inter Tight" pitchFamily="34" charset="0"/>
                <a:ea typeface="Inter Tight" pitchFamily="34" charset="-122"/>
                <a:cs typeface="Inter Tight" pitchFamily="34" charset="-120"/>
              </a:rPr>
              <a:t>Log in, check, bet</a:t>
            </a:r>
            <a:endParaRPr lang="en-US" sz="2400" dirty="0"/>
          </a:p>
        </p:txBody>
      </p:sp>
      <p:sp>
        <p:nvSpPr>
          <p:cNvPr id="24" name="Text 22"/>
          <p:cNvSpPr/>
          <p:nvPr/>
        </p:nvSpPr>
        <p:spPr>
          <a:xfrm>
            <a:off x="9181490" y="6817766"/>
            <a:ext cx="3429000" cy="1884578"/>
          </a:xfrm>
          <a:prstGeom prst="rect">
            <a:avLst/>
          </a:prstGeom>
          <a:noFill/>
          <a:ln/>
        </p:spPr>
        <p:txBody>
          <a:bodyPr wrap="square" rtlCol="0" anchor="t">
            <a:spAutoFit/>
          </a:bodyPr>
          <a:lstStyle/>
          <a:p>
            <a:pPr indent="0" marL="0">
              <a:lnSpc>
                <a:spcPct val="150000"/>
              </a:lnSpc>
              <a:buNone/>
            </a:pPr>
            <a:r>
              <a:rPr lang="en-US" sz="2000" dirty="0">
                <a:solidFill>
                  <a:srgbClr val="FFFFFF"/>
                </a:solidFill>
                <a:latin typeface="Inter Tight" pitchFamily="34" charset="0"/>
                <a:ea typeface="Inter Tight" pitchFamily="34" charset="-122"/>
                <a:cs typeface="Inter Tight" pitchFamily="34" charset="-120"/>
              </a:rPr>
              <a:t>Logs in only to bet, re-checks the edge on the live on-screen price and sets a flat or fractional Kelly stake.</a:t>
            </a:r>
            <a:endParaRPr lang="en-US" sz="2000" dirty="0"/>
          </a:p>
        </p:txBody>
      </p:sp>
      <p:sp>
        <p:nvSpPr>
          <p:cNvPr id="902" name="VB Text 902"/>
          <p:cNvSpPr/>
          <p:nvPr/>
        </p:nvSpPr>
        <p:spPr>
          <a:xfrm>
            <a:off x="914400" y="512064"/>
            <a:ext cx="2926080" cy="475488"/>
          </a:xfrm>
          <a:prstGeom prst="rect">
            <a:avLst/>
          </a:prstGeom>
          <a:noFill/>
          <a:ln/>
        </p:spPr>
        <p:txBody>
          <a:bodyPr wrap="none" rtlCol="0" anchor="t">
            <a:spAutoFit/>
          </a:bodyPr>
          <a:lstStyle/>
          <a:p>
            <a:pPr indent="0" marL="0">
              <a:buNone/>
            </a:pPr>
            <a:r>
              <a:rPr lang="en-US" sz="2500" dirty="0" b="1">
                <a:solidFill>
                  <a:srgbClr val="FFFFFF"/>
                </a:solidFill>
                <a:latin typeface="Inter Tight" pitchFamily="34" charset="0"/>
                <a:ea typeface="Inter Tight" pitchFamily="34" charset="-122"/>
                <a:cs typeface="Inter Tight" pitchFamily="34" charset="-120"/>
              </a:rPr>
              <a:t>ValueBot AI</a:t>
            </a:r>
            <a:endParaRPr lang="en-US" sz="2500" dirty="0"/>
          </a:p>
        </p:txBody>
      </p:sp>
      <p:sp>
        <p:nvSpPr>
          <p:cNvPr id="903" name="VB Step 1"/>
          <p:cNvSpPr/>
          <p:nvPr/>
        </p:nvSpPr>
        <p:spPr>
          <a:xfrm>
            <a:off x="1683410" y="4846320"/>
            <a:ext cx="914400" cy="914400"/>
          </a:xfrm>
          <a:prstGeom prst="ellipse">
            <a:avLst/>
          </a:prstGeom>
          <a:solidFill>
            <a:srgbClr val="FFFFFF"/>
          </a:solidFill>
          <a:ln/>
        </p:spPr>
      </p:sp>
      <p:sp>
        <p:nvSpPr>
          <p:cNvPr id="904" name="VB Text 904"/>
          <p:cNvSpPr/>
          <p:nvPr/>
        </p:nvSpPr>
        <p:spPr>
          <a:xfrm>
            <a:off x="1683410" y="5001768"/>
            <a:ext cx="914400" cy="603504"/>
          </a:xfrm>
          <a:prstGeom prst="rect">
            <a:avLst/>
          </a:prstGeom>
          <a:noFill/>
          <a:ln/>
        </p:spPr>
        <p:txBody>
          <a:bodyPr wrap="square" rtlCol="0" anchor="t" lIns="0" rIns="0">
            <a:spAutoFit/>
          </a:bodyPr>
          <a:lstStyle/>
          <a:p>
            <a:pPr indent="0" marL="0" algn="ctr">
              <a:buNone/>
            </a:pPr>
            <a:r>
              <a:rPr lang="en-US" sz="3200" dirty="0" b="1">
                <a:solidFill>
                  <a:srgbClr val="36C885"/>
                </a:solidFill>
                <a:latin typeface="Inter Tight" pitchFamily="34" charset="0"/>
                <a:ea typeface="Inter Tight" pitchFamily="34" charset="-122"/>
                <a:cs typeface="Inter Tight" pitchFamily="34" charset="-120"/>
              </a:rPr>
              <a:t>1</a:t>
            </a:r>
            <a:endParaRPr lang="en-US" sz="3200" dirty="0"/>
          </a:p>
        </p:txBody>
      </p:sp>
      <p:sp>
        <p:nvSpPr>
          <p:cNvPr id="905" name="VB Step 2"/>
          <p:cNvSpPr/>
          <p:nvPr/>
        </p:nvSpPr>
        <p:spPr>
          <a:xfrm>
            <a:off x="5432450" y="4846320"/>
            <a:ext cx="914400" cy="914400"/>
          </a:xfrm>
          <a:prstGeom prst="ellipse">
            <a:avLst/>
          </a:prstGeom>
          <a:solidFill>
            <a:srgbClr val="FFFFFF"/>
          </a:solidFill>
          <a:ln/>
        </p:spPr>
      </p:sp>
      <p:sp>
        <p:nvSpPr>
          <p:cNvPr id="906" name="VB Text 906"/>
          <p:cNvSpPr/>
          <p:nvPr/>
        </p:nvSpPr>
        <p:spPr>
          <a:xfrm>
            <a:off x="5432450" y="5001768"/>
            <a:ext cx="914400" cy="603504"/>
          </a:xfrm>
          <a:prstGeom prst="rect">
            <a:avLst/>
          </a:prstGeom>
          <a:noFill/>
          <a:ln/>
        </p:spPr>
        <p:txBody>
          <a:bodyPr wrap="square" rtlCol="0" anchor="t" lIns="0" rIns="0">
            <a:spAutoFit/>
          </a:bodyPr>
          <a:lstStyle/>
          <a:p>
            <a:pPr indent="0" marL="0" algn="ctr">
              <a:buNone/>
            </a:pPr>
            <a:r>
              <a:rPr lang="en-US" sz="3200" dirty="0" b="1">
                <a:solidFill>
                  <a:srgbClr val="36C885"/>
                </a:solidFill>
                <a:latin typeface="Inter Tight" pitchFamily="34" charset="0"/>
                <a:ea typeface="Inter Tight" pitchFamily="34" charset="-122"/>
                <a:cs typeface="Inter Tight" pitchFamily="34" charset="-120"/>
              </a:rPr>
              <a:t>2</a:t>
            </a:r>
            <a:endParaRPr lang="en-US" sz="3200" dirty="0"/>
          </a:p>
        </p:txBody>
      </p:sp>
      <p:sp>
        <p:nvSpPr>
          <p:cNvPr id="907" name="VB Step 3"/>
          <p:cNvSpPr/>
          <p:nvPr/>
        </p:nvSpPr>
        <p:spPr>
          <a:xfrm>
            <a:off x="9181490" y="4846320"/>
            <a:ext cx="914400" cy="914400"/>
          </a:xfrm>
          <a:prstGeom prst="ellipse">
            <a:avLst/>
          </a:prstGeom>
          <a:solidFill>
            <a:srgbClr val="FFFFFF"/>
          </a:solidFill>
          <a:ln/>
        </p:spPr>
      </p:sp>
      <p:sp>
        <p:nvSpPr>
          <p:cNvPr id="908" name="VB Text 908"/>
          <p:cNvSpPr/>
          <p:nvPr/>
        </p:nvSpPr>
        <p:spPr>
          <a:xfrm>
            <a:off x="9181490" y="5001768"/>
            <a:ext cx="914400" cy="603504"/>
          </a:xfrm>
          <a:prstGeom prst="rect">
            <a:avLst/>
          </a:prstGeom>
          <a:noFill/>
          <a:ln/>
        </p:spPr>
        <p:txBody>
          <a:bodyPr wrap="square" rtlCol="0" anchor="t" lIns="0" rIns="0">
            <a:spAutoFit/>
          </a:bodyPr>
          <a:lstStyle/>
          <a:p>
            <a:pPr indent="0" marL="0" algn="ctr">
              <a:buNone/>
            </a:pPr>
            <a:r>
              <a:rPr lang="en-US" sz="3200" dirty="0" b="1">
                <a:solidFill>
                  <a:srgbClr val="36C885"/>
                </a:solidFill>
                <a:latin typeface="Inter Tight" pitchFamily="34" charset="0"/>
                <a:ea typeface="Inter Tight" pitchFamily="34" charset="-122"/>
                <a:cs typeface="Inter Tight" pitchFamily="34" charset="-120"/>
              </a:rPr>
              <a:t>3</a:t>
            </a:r>
            <a:endParaRPr lang="en-US" sz="3200" dirty="0"/>
          </a:p>
        </p:txBody>
      </p:sp>
      <p:sp>
        <p:nvSpPr>
          <p:cNvPr id="909" name="VB Step 4"/>
          <p:cNvSpPr/>
          <p:nvPr/>
        </p:nvSpPr>
        <p:spPr>
          <a:xfrm>
            <a:off x="12930530" y="4846320"/>
            <a:ext cx="914400" cy="914400"/>
          </a:xfrm>
          <a:prstGeom prst="ellipse">
            <a:avLst/>
          </a:prstGeom>
          <a:solidFill>
            <a:srgbClr val="FFFFFF"/>
          </a:solidFill>
          <a:ln/>
        </p:spPr>
      </p:sp>
      <p:sp>
        <p:nvSpPr>
          <p:cNvPr id="910" name="VB Text 910"/>
          <p:cNvSpPr/>
          <p:nvPr/>
        </p:nvSpPr>
        <p:spPr>
          <a:xfrm>
            <a:off x="12930530" y="5001768"/>
            <a:ext cx="914400" cy="603504"/>
          </a:xfrm>
          <a:prstGeom prst="rect">
            <a:avLst/>
          </a:prstGeom>
          <a:noFill/>
          <a:ln/>
        </p:spPr>
        <p:txBody>
          <a:bodyPr wrap="square" rtlCol="0" anchor="t" lIns="0" rIns="0">
            <a:spAutoFit/>
          </a:bodyPr>
          <a:lstStyle/>
          <a:p>
            <a:pPr indent="0" marL="0" algn="ctr">
              <a:buNone/>
            </a:pPr>
            <a:r>
              <a:rPr lang="en-US" sz="3200" dirty="0" b="1">
                <a:solidFill>
                  <a:srgbClr val="36C885"/>
                </a:solidFill>
                <a:latin typeface="Inter Tight" pitchFamily="34" charset="0"/>
                <a:ea typeface="Inter Tight" pitchFamily="34" charset="-122"/>
                <a:cs typeface="Inter Tight" pitchFamily="34" charset="-120"/>
              </a:rPr>
              <a:t>4</a:t>
            </a:r>
            <a:endParaRPr lang="en-US" sz="3200" dirty="0"/>
          </a:p>
        </p:txBody>
      </p:sp>
      <p:sp>
        <p:nvSpPr>
          <p:cNvPr id="911" name="VB Text 911"/>
          <p:cNvSpPr/>
          <p:nvPr/>
        </p:nvSpPr>
        <p:spPr>
          <a:xfrm>
            <a:off x="12930530" y="6241694"/>
            <a:ext cx="3429000" cy="461772"/>
          </a:xfrm>
          <a:prstGeom prst="rect">
            <a:avLst/>
          </a:prstGeom>
          <a:noFill/>
          <a:ln/>
        </p:spPr>
        <p:txBody>
          <a:bodyPr wrap="square" rtlCol="0" anchor="t">
            <a:spAutoFit/>
          </a:bodyPr>
          <a:lstStyle/>
          <a:p>
            <a:pPr indent="0" marL="0">
              <a:buNone/>
            </a:pPr>
            <a:r>
              <a:rPr lang="en-US" sz="2400" dirty="0">
                <a:solidFill>
                  <a:srgbClr val="FFFFFF"/>
                </a:solidFill>
                <a:latin typeface="Inter Tight" pitchFamily="34" charset="0"/>
                <a:ea typeface="Inter Tight" pitchFamily="34" charset="-122"/>
                <a:cs typeface="Inter Tight" pitchFamily="34" charset="-120"/>
              </a:rPr>
              <a:t>Log out, settle, report</a:t>
            </a:r>
            <a:endParaRPr lang="en-US" sz="2400" dirty="0"/>
          </a:p>
        </p:txBody>
      </p:sp>
      <p:sp>
        <p:nvSpPr>
          <p:cNvPr id="912" name="VB Text 912"/>
          <p:cNvSpPr/>
          <p:nvPr/>
        </p:nvSpPr>
        <p:spPr>
          <a:xfrm>
            <a:off x="12930530" y="6817766"/>
            <a:ext cx="3429000" cy="1884578"/>
          </a:xfrm>
          <a:prstGeom prst="rect">
            <a:avLst/>
          </a:prstGeom>
          <a:noFill/>
          <a:ln/>
        </p:spPr>
        <p:txBody>
          <a:bodyPr wrap="square" rtlCol="0" anchor="t">
            <a:spAutoFit/>
          </a:bodyPr>
          <a:lstStyle/>
          <a:p>
            <a:pPr indent="0" marL="0">
              <a:lnSpc>
                <a:spcPct val="150000"/>
              </a:lnSpc>
              <a:buNone/>
            </a:pPr>
            <a:r>
              <a:rPr lang="en-US" sz="2000" dirty="0">
                <a:solidFill>
                  <a:srgbClr val="FFFFFF"/>
                </a:solidFill>
                <a:latin typeface="Inter Tight" pitchFamily="34" charset="0"/>
                <a:ea typeface="Inter Tight" pitchFamily="34" charset="-122"/>
                <a:cs typeface="Inter Tight" pitchFamily="34" charset="-120"/>
              </a:rPr>
              <a:t>Logs out, settles bets automatically, tracks CLV and adds every result to the ledger and PDF reports.</a:t>
            </a:r>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2F9FD"/>
        </a:solidFill>
      </p:bgPr>
    </p:bg>
    <p:spTree>
      <p:nvGrpSpPr>
        <p:cNvPr id="1" name=""/>
        <p:cNvGrpSpPr/>
        <p:nvPr/>
      </p:nvGrpSpPr>
      <p:grpSpPr>
        <a:xfrm>
          <a:off x="0" y="0"/>
          <a:ext cx="0" cy="0"/>
          <a:chOff x="0" y="0"/>
          <a:chExt cx="0" cy="0"/>
        </a:xfrm>
      </p:grpSpPr>
      <p:sp>
        <p:nvSpPr>
          <p:cNvPr id="7" name="Text 5"/>
          <p:cNvSpPr/>
          <p:nvPr/>
        </p:nvSpPr>
        <p:spPr>
          <a:xfrm>
            <a:off x="1725473" y="2758745"/>
            <a:ext cx="8140446" cy="1939442"/>
          </a:xfrm>
          <a:prstGeom prst="rect">
            <a:avLst/>
          </a:prstGeom>
          <a:noFill/>
          <a:ln/>
        </p:spPr>
        <p:txBody>
          <a:bodyPr wrap="square" rtlCol="0" anchor="t">
            <a:spAutoFit/>
          </a:bodyPr>
          <a:lstStyle/>
          <a:p>
            <a:pPr indent="0" marL="0">
              <a:buNone/>
            </a:pPr>
            <a:r>
              <a:rPr lang="en-US" sz="6000" dirty="0">
                <a:solidFill>
                  <a:srgbClr val="36C885"/>
                </a:solidFill>
                <a:latin typeface="Inter Tight" pitchFamily="34" charset="0"/>
                <a:ea typeface="Inter Tight" pitchFamily="34" charset="-122"/>
                <a:cs typeface="Inter Tight" pitchFamily="34" charset="-120"/>
              </a:rPr>
              <a:t>Settings and presets that match your risk</a:t>
            </a:r>
            <a:endParaRPr lang="en-US" sz="6000" dirty="0"/>
          </a:p>
        </p:txBody>
      </p:sp>
      <p:sp>
        <p:nvSpPr>
          <p:cNvPr id="8" name="Shape 6"/>
          <p:cNvSpPr/>
          <p:nvPr/>
        </p:nvSpPr>
        <p:spPr>
          <a:xfrm>
            <a:off x="1725473" y="5646420"/>
            <a:ext cx="6783934" cy="3546958"/>
          </a:xfrm>
          <a:prstGeom prst="rect">
            <a:avLst/>
          </a:prstGeom>
          <a:solidFill>
            <a:srgbClr val="FFFFFF"/>
          </a:solidFill>
          <a:ln/>
        </p:spPr>
      </p:sp>
      <p:sp>
        <p:nvSpPr>
          <p:cNvPr id="9" name="Text 7"/>
          <p:cNvSpPr/>
          <p:nvPr/>
        </p:nvSpPr>
        <p:spPr>
          <a:xfrm>
            <a:off x="2596896" y="6328562"/>
            <a:ext cx="5275174" cy="461772"/>
          </a:xfrm>
          <a:prstGeom prst="rect">
            <a:avLst/>
          </a:prstGeom>
          <a:noFill/>
          <a:ln/>
        </p:spPr>
        <p:txBody>
          <a:bodyPr wrap="square" rtlCol="0" anchor="t">
            <a:spAutoFit/>
          </a:bodyPr>
          <a:lstStyle/>
          <a:p>
            <a:pPr indent="0" marL="0">
              <a:buNone/>
            </a:pPr>
            <a:r>
              <a:rPr lang="en-US" sz="2400" dirty="0">
                <a:solidFill>
                  <a:srgbClr val="FFC000"/>
                </a:solidFill>
                <a:latin typeface="Inter Tight" pitchFamily="34" charset="0"/>
                <a:ea typeface="Inter Tight" pitchFamily="34" charset="-122"/>
                <a:cs typeface="Inter Tight" pitchFamily="34" charset="-120"/>
              </a:rPr>
              <a:t>01. Presets and stakes</a:t>
            </a:r>
            <a:endParaRPr lang="en-US" sz="2400" dirty="0"/>
          </a:p>
        </p:txBody>
      </p:sp>
      <p:sp>
        <p:nvSpPr>
          <p:cNvPr id="10" name="Text 8"/>
          <p:cNvSpPr/>
          <p:nvPr/>
        </p:nvSpPr>
        <p:spPr>
          <a:xfrm>
            <a:off x="2596896" y="6904634"/>
            <a:ext cx="5275174" cy="1423721"/>
          </a:xfrm>
          <a:prstGeom prst="rect">
            <a:avLst/>
          </a:prstGeom>
          <a:noFill/>
          <a:ln/>
        </p:spPr>
        <p:txBody>
          <a:bodyPr wrap="square" rtlCol="0" anchor="t">
            <a:spAutoFit/>
          </a:bodyPr>
          <a:lstStyle/>
          <a:p>
            <a:pPr indent="0" marL="0">
              <a:lnSpc>
                <a:spcPct val="150000"/>
              </a:lnSpc>
              <a:buNone/>
            </a:pPr>
            <a:r>
              <a:rPr lang="en-US" sz="2000" dirty="0">
                <a:solidFill>
                  <a:srgbClr val="030826"/>
                </a:solidFill>
                <a:latin typeface="Inter Tight" pitchFamily="34" charset="0"/>
                <a:ea typeface="Inter Tight" pitchFamily="34" charset="-122"/>
                <a:cs typeface="Inter Tight" pitchFamily="34" charset="-120"/>
              </a:rPr>
              <a:t>Conservative, Standard and Aggressive presets. Flat stake or fractional Kelly with a hard cap. Export and import settings (no keys or passwords).</a:t>
            </a:r>
            <a:endParaRPr lang="en-US" sz="2000" dirty="0"/>
          </a:p>
        </p:txBody>
      </p:sp>
      <p:sp>
        <p:nvSpPr>
          <p:cNvPr id="11" name="Shape 9"/>
          <p:cNvSpPr/>
          <p:nvPr/>
        </p:nvSpPr>
        <p:spPr>
          <a:xfrm>
            <a:off x="8944661" y="5646420"/>
            <a:ext cx="6783934" cy="3546958"/>
          </a:xfrm>
          <a:prstGeom prst="rect">
            <a:avLst/>
          </a:prstGeom>
          <a:solidFill>
            <a:srgbClr val="36C885"/>
          </a:solidFill>
          <a:ln/>
        </p:spPr>
      </p:sp>
      <p:sp>
        <p:nvSpPr>
          <p:cNvPr id="12" name="Text 10"/>
          <p:cNvSpPr/>
          <p:nvPr/>
        </p:nvSpPr>
        <p:spPr>
          <a:xfrm>
            <a:off x="9816084" y="6328562"/>
            <a:ext cx="5275174" cy="461772"/>
          </a:xfrm>
          <a:prstGeom prst="rect">
            <a:avLst/>
          </a:prstGeom>
          <a:noFill/>
          <a:ln/>
        </p:spPr>
        <p:txBody>
          <a:bodyPr wrap="square" rtlCol="0" anchor="t">
            <a:spAutoFit/>
          </a:bodyPr>
          <a:lstStyle/>
          <a:p>
            <a:pPr indent="0" marL="0">
              <a:buNone/>
            </a:pPr>
            <a:r>
              <a:rPr lang="en-US" sz="2400" dirty="0">
                <a:solidFill>
                  <a:srgbClr val="FFFFFF"/>
                </a:solidFill>
                <a:latin typeface="Inter Tight" pitchFamily="34" charset="0"/>
                <a:ea typeface="Inter Tight" pitchFamily="34" charset="-122"/>
                <a:cs typeface="Inter Tight" pitchFamily="34" charset="-120"/>
              </a:rPr>
              <a:t>02. Paper first, then live</a:t>
            </a:r>
            <a:endParaRPr lang="en-US" sz="2400" dirty="0"/>
          </a:p>
        </p:txBody>
      </p:sp>
      <p:sp>
        <p:nvSpPr>
          <p:cNvPr id="13" name="Text 11"/>
          <p:cNvSpPr/>
          <p:nvPr/>
        </p:nvSpPr>
        <p:spPr>
          <a:xfrm>
            <a:off x="9816084" y="6904634"/>
            <a:ext cx="5275174" cy="1423721"/>
          </a:xfrm>
          <a:prstGeom prst="rect">
            <a:avLst/>
          </a:prstGeom>
          <a:noFill/>
          <a:ln/>
        </p:spPr>
        <p:txBody>
          <a:bodyPr wrap="square" rtlCol="0" anchor="t">
            <a:spAutoFit/>
          </a:bodyPr>
          <a:lstStyle/>
          <a:p>
            <a:pPr indent="0" marL="0">
              <a:lnSpc>
                <a:spcPct val="150000"/>
              </a:lnSpc>
              <a:buNone/>
            </a:pPr>
            <a:r>
              <a:rPr lang="en-US" sz="2000" dirty="0">
                <a:solidFill>
                  <a:srgbClr val="FFFFFF"/>
                </a:solidFill>
                <a:latin typeface="Inter Tight" pitchFamily="34" charset="0"/>
                <a:ea typeface="Inter Tight" pitchFamily="34" charset="-122"/>
                <a:cs typeface="Inter Tight" pitchFamily="34" charset="-120"/>
              </a:rPr>
              <a:t>Paper mode finds and logs bets with zero risk. Switch to live when the numbers convince you. Every bet settles automatically.</a:t>
            </a:r>
            <a:endParaRPr lang="en-US" sz="2000" dirty="0"/>
          </a:p>
        </p:txBody>
      </p:sp>
      <p:sp>
        <p:nvSpPr>
          <p:cNvPr id="903" name="VB Text 903"/>
          <p:cNvSpPr/>
          <p:nvPr/>
        </p:nvSpPr>
        <p:spPr>
          <a:xfrm>
            <a:off x="914400" y="512064"/>
            <a:ext cx="2926080" cy="475488"/>
          </a:xfrm>
          <a:prstGeom prst="rect">
            <a:avLst/>
          </a:prstGeom>
          <a:noFill/>
          <a:ln/>
        </p:spPr>
        <p:txBody>
          <a:bodyPr wrap="none" rtlCol="0" anchor="t">
            <a:spAutoFit/>
          </a:bodyPr>
          <a:lstStyle/>
          <a:p>
            <a:pPr indent="0" marL="0">
              <a:buNone/>
            </a:pPr>
            <a:r>
              <a:rPr lang="en-US" sz="2500" dirty="0" b="1">
                <a:solidFill>
                  <a:srgbClr val="36C885"/>
                </a:solidFill>
                <a:latin typeface="Inter Tight" pitchFamily="34" charset="0"/>
                <a:ea typeface="Inter Tight" pitchFamily="34" charset="-122"/>
                <a:cs typeface="Inter Tight" pitchFamily="34" charset="-120"/>
              </a:rPr>
              <a:t>ValueBot AI</a:t>
            </a:r>
            <a:endParaRPr lang="en-US" sz="2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2F9FD"/>
        </a:solidFill>
      </p:bgPr>
    </p:bg>
    <p:spTree>
      <p:nvGrpSpPr>
        <p:cNvPr id="1" name=""/>
        <p:cNvGrpSpPr/>
        <p:nvPr/>
      </p:nvGrpSpPr>
      <p:grpSpPr>
        <a:xfrm>
          <a:off x="0" y="0"/>
          <a:ext cx="0" cy="0"/>
          <a:chOff x="0" y="0"/>
          <a:chExt cx="0" cy="0"/>
        </a:xfrm>
      </p:grpSpPr>
      <p:sp>
        <p:nvSpPr>
          <p:cNvPr id="7" name="Text 5"/>
          <p:cNvSpPr/>
          <p:nvPr/>
        </p:nvSpPr>
        <p:spPr>
          <a:xfrm>
            <a:off x="2007108" y="1964131"/>
            <a:ext cx="12355556" cy="1015898"/>
          </a:xfrm>
          <a:prstGeom prst="rect">
            <a:avLst/>
          </a:prstGeom>
          <a:noFill/>
          <a:ln/>
        </p:spPr>
        <p:txBody>
          <a:bodyPr wrap="square" rtlCol="0" anchor="t">
            <a:spAutoFit/>
          </a:bodyPr>
          <a:lstStyle/>
          <a:p>
            <a:pPr indent="0" marL="0">
              <a:buNone/>
            </a:pPr>
            <a:r>
              <a:rPr lang="en-US" sz="6000" dirty="0">
                <a:solidFill>
                  <a:srgbClr val="36C885"/>
                </a:solidFill>
                <a:latin typeface="Inter Tight" pitchFamily="34" charset="0"/>
                <a:ea typeface="Inter Tight" pitchFamily="34" charset="-122"/>
                <a:cs typeface="Inter Tight" pitchFamily="34" charset="-120"/>
              </a:rPr>
              <a:t>Safety guards built in</a:t>
            </a:r>
            <a:endParaRPr lang="en-US" sz="6000" dirty="0"/>
          </a:p>
        </p:txBody>
      </p:sp>
      <p:sp>
        <p:nvSpPr>
          <p:cNvPr id="8" name="Text 6"/>
          <p:cNvSpPr/>
          <p:nvPr/>
        </p:nvSpPr>
        <p:spPr>
          <a:xfrm>
            <a:off x="2007108" y="3667658"/>
            <a:ext cx="6677315" cy="4655210"/>
          </a:xfrm>
          <a:prstGeom prst="rect">
            <a:avLst/>
          </a:prstGeom>
          <a:noFill/>
          <a:ln/>
        </p:spPr>
        <p:txBody>
          <a:bodyPr wrap="square" rtlCol="0" anchor="t">
            <a:spAutoFit/>
          </a:bodyPr>
          <a:lstStyle/>
          <a:p>
            <a:pPr indent="0" marL="0">
              <a:lnSpc>
                <a:spcPct val="150000"/>
              </a:lnSpc>
              <a:buNone/>
            </a:pPr>
            <a:r>
              <a:rPr lang="en-US" sz="2000" dirty="0">
                <a:solidFill>
                  <a:srgbClr val="030826"/>
                </a:solidFill>
                <a:latin typeface="Inter Tight" pitchFamily="34" charset="0"/>
                <a:ea typeface="Inter Tight" pitchFamily="34" charset="-122"/>
                <a:cs typeface="Inter Tight" pitchFamily="34" charset="-120"/>
              </a:rPr>
              <a:t>A daily bet cap, a daily loss limit and a low-balance guard that stops betting when funds run low.</a:t>
            </a:r>
            <a:endParaRPr lang="en-US" sz="2000" dirty="0"/>
          </a:p>
          <a:p>
            <a:pPr indent="0" marL="0">
              <a:lnSpc>
                <a:spcPct val="150000"/>
              </a:lnSpc>
              <a:buNone/>
            </a:pPr>
            <a:r>
              <a:rPr lang="en-US" sz="2000" dirty="0">
                <a:solidFill>
                  <a:srgbClr val="030826"/>
                </a:solidFill>
                <a:latin typeface="Inter Tight" pitchFamily="34" charset="0"/>
                <a:ea typeface="Inter Tight" pitchFamily="34" charset="-122"/>
                <a:cs typeface="Inter Tight" pitchFamily="34" charset="-120"/>
              </a:rPr>
              <a:t/>
            </a:r>
            <a:endParaRPr lang="en-US" sz="2000" dirty="0"/>
          </a:p>
          <a:p>
            <a:pPr indent="0" marL="0">
              <a:lnSpc>
                <a:spcPct val="150000"/>
              </a:lnSpc>
              <a:buNone/>
            </a:pPr>
            <a:r>
              <a:rPr lang="en-US" sz="2000" dirty="0">
                <a:solidFill>
                  <a:srgbClr val="030826"/>
                </a:solidFill>
                <a:latin typeface="Inter Tight" pitchFamily="34" charset="0"/>
                <a:ea typeface="Inter Tight" pitchFamily="34" charset="-122"/>
                <a:cs typeface="Inter Tight" pitchFamily="34" charset="-120"/>
              </a:rPr>
              <a:t>ValueBot stays off casino pages, never touches deposit, limit or Spelpaus popups, and logs out automatically within Sweden's 24h limits.</a:t>
            </a:r>
            <a:endParaRPr lang="en-US" sz="2000" dirty="0"/>
          </a:p>
        </p:txBody>
      </p:sp>
      <p:sp>
        <p:nvSpPr>
          <p:cNvPr id="9" name="Shape 7"/>
          <p:cNvSpPr/>
          <p:nvPr/>
        </p:nvSpPr>
        <p:spPr>
          <a:xfrm>
            <a:off x="9496958" y="3667658"/>
            <a:ext cx="6783934" cy="2998318"/>
          </a:xfrm>
          <a:prstGeom prst="rect">
            <a:avLst/>
          </a:prstGeom>
          <a:solidFill>
            <a:srgbClr val="36C885"/>
          </a:solidFill>
          <a:ln/>
        </p:spPr>
      </p:sp>
      <p:sp>
        <p:nvSpPr>
          <p:cNvPr id="10" name="Text 8"/>
          <p:cNvSpPr/>
          <p:nvPr/>
        </p:nvSpPr>
        <p:spPr>
          <a:xfrm>
            <a:off x="10369296" y="4167835"/>
            <a:ext cx="5275174" cy="461772"/>
          </a:xfrm>
          <a:prstGeom prst="rect">
            <a:avLst/>
          </a:prstGeom>
          <a:noFill/>
          <a:ln/>
        </p:spPr>
        <p:txBody>
          <a:bodyPr wrap="square" rtlCol="0" anchor="t">
            <a:spAutoFit/>
          </a:bodyPr>
          <a:lstStyle/>
          <a:p>
            <a:pPr indent="0" marL="0">
              <a:buNone/>
            </a:pPr>
            <a:r>
              <a:rPr lang="en-US" sz="2400" dirty="0">
                <a:solidFill>
                  <a:srgbClr val="FFFFFF"/>
                </a:solidFill>
                <a:latin typeface="Inter Tight" pitchFamily="34" charset="0"/>
                <a:ea typeface="Inter Tight" pitchFamily="34" charset="-122"/>
                <a:cs typeface="Inter Tight" pitchFamily="34" charset="-120"/>
              </a:rPr>
              <a:t>18+ only. Bet responsibly.</a:t>
            </a:r>
            <a:endParaRPr lang="en-US" sz="2400" dirty="0"/>
          </a:p>
        </p:txBody>
      </p:sp>
      <p:sp>
        <p:nvSpPr>
          <p:cNvPr id="11" name="Text 9"/>
          <p:cNvSpPr/>
          <p:nvPr/>
        </p:nvSpPr>
        <p:spPr>
          <a:xfrm>
            <a:off x="10369296" y="4743907"/>
            <a:ext cx="5275174" cy="1423721"/>
          </a:xfrm>
          <a:prstGeom prst="rect">
            <a:avLst/>
          </a:prstGeom>
          <a:noFill/>
          <a:ln/>
        </p:spPr>
        <p:txBody>
          <a:bodyPr wrap="square" rtlCol="0" anchor="t">
            <a:spAutoFit/>
          </a:bodyPr>
          <a:lstStyle/>
          <a:p>
            <a:pPr indent="0" marL="0">
              <a:lnSpc>
                <a:spcPct val="150000"/>
              </a:lnSpc>
              <a:buNone/>
            </a:pPr>
            <a:r>
              <a:rPr lang="en-US" sz="2000" dirty="0">
                <a:solidFill>
                  <a:srgbClr val="FFFFFF"/>
                </a:solidFill>
                <a:latin typeface="Inter Tight" pitchFamily="34" charset="0"/>
                <a:ea typeface="Inter Tight" pitchFamily="34" charset="-122"/>
                <a:cs typeface="Inter Tight" pitchFamily="34" charset="-120"/>
              </a:rPr>
              <a:t>Gambling involves risk and no betting software can guarantee winnings. Only bet what you can afford to lose.</a:t>
            </a:r>
            <a:endParaRPr lang="en-US" sz="2000" dirty="0"/>
          </a:p>
        </p:txBody>
      </p:sp>
      <p:sp>
        <p:nvSpPr>
          <p:cNvPr id="12" name="Text 10"/>
          <p:cNvSpPr/>
          <p:nvPr/>
        </p:nvSpPr>
        <p:spPr>
          <a:xfrm>
            <a:off x="9496958" y="7069226"/>
            <a:ext cx="6783659" cy="1423721"/>
          </a:xfrm>
          <a:prstGeom prst="rect">
            <a:avLst/>
          </a:prstGeom>
          <a:noFill/>
          <a:ln/>
        </p:spPr>
        <p:txBody>
          <a:bodyPr wrap="square" rtlCol="0" anchor="t">
            <a:spAutoFit/>
          </a:bodyPr>
          <a:lstStyle/>
          <a:p>
            <a:pPr indent="0" marL="0">
              <a:lnSpc>
                <a:spcPct val="150000"/>
              </a:lnSpc>
              <a:buNone/>
            </a:pPr>
            <a:r>
              <a:rPr lang="en-US" sz="2000" dirty="0">
                <a:solidFill>
                  <a:srgbClr val="030826"/>
                </a:solidFill>
                <a:latin typeface="Inter Tight" pitchFamily="34" charset="0"/>
                <a:ea typeface="Inter Tight" pitchFamily="34" charset="-122"/>
                <a:cs typeface="Inter Tight" pitchFamily="34" charset="-120"/>
              </a:rPr>
              <a:t>Need help? Visit Stödlinjen (stodlinjen.se) or BeGambleAware.org. ValueBot is independent software, not made by or affiliated with bet365 or Pinnacle.</a:t>
            </a:r>
            <a:endParaRPr lang="en-US" sz="2000" dirty="0"/>
          </a:p>
        </p:txBody>
      </p:sp>
      <p:sp>
        <p:nvSpPr>
          <p:cNvPr id="902" name="VB Text 902"/>
          <p:cNvSpPr/>
          <p:nvPr/>
        </p:nvSpPr>
        <p:spPr>
          <a:xfrm>
            <a:off x="914400" y="512064"/>
            <a:ext cx="2926080" cy="475488"/>
          </a:xfrm>
          <a:prstGeom prst="rect">
            <a:avLst/>
          </a:prstGeom>
          <a:noFill/>
          <a:ln/>
        </p:spPr>
        <p:txBody>
          <a:bodyPr wrap="none" rtlCol="0" anchor="t">
            <a:spAutoFit/>
          </a:bodyPr>
          <a:lstStyle/>
          <a:p>
            <a:pPr indent="0" marL="0">
              <a:buNone/>
            </a:pPr>
            <a:r>
              <a:rPr lang="en-US" sz="2500" dirty="0" b="1">
                <a:solidFill>
                  <a:srgbClr val="36C885"/>
                </a:solidFill>
                <a:latin typeface="Inter Tight" pitchFamily="34" charset="0"/>
                <a:ea typeface="Inter Tight" pitchFamily="34" charset="-122"/>
                <a:cs typeface="Inter Tight" pitchFamily="34" charset="-120"/>
              </a:rPr>
              <a:t>ValueBot AI</a:t>
            </a:r>
            <a:endParaRPr lang="en-US" sz="2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2F9FD"/>
        </a:solidFill>
      </p:bgPr>
    </p:bg>
    <p:spTree>
      <p:nvGrpSpPr>
        <p:cNvPr id="1" name=""/>
        <p:cNvGrpSpPr/>
        <p:nvPr/>
      </p:nvGrpSpPr>
      <p:grpSpPr>
        <a:xfrm>
          <a:off x="0" y="0"/>
          <a:ext cx="0" cy="0"/>
          <a:chOff x="0" y="0"/>
          <a:chExt cx="0" cy="0"/>
        </a:xfrm>
      </p:grpSpPr>
      <p:sp>
        <p:nvSpPr>
          <p:cNvPr id="7" name="Text 5"/>
          <p:cNvSpPr/>
          <p:nvPr/>
        </p:nvSpPr>
        <p:spPr>
          <a:xfrm>
            <a:off x="9077249" y="1665122"/>
            <a:ext cx="6958401" cy="1939442"/>
          </a:xfrm>
          <a:prstGeom prst="rect">
            <a:avLst/>
          </a:prstGeom>
          <a:noFill/>
          <a:ln/>
        </p:spPr>
        <p:txBody>
          <a:bodyPr wrap="square" rtlCol="0" anchor="t">
            <a:spAutoFit/>
          </a:bodyPr>
          <a:lstStyle/>
          <a:p>
            <a:pPr indent="0" marL="0">
              <a:buNone/>
            </a:pPr>
            <a:r>
              <a:rPr lang="en-US" sz="6000" dirty="0">
                <a:solidFill>
                  <a:srgbClr val="36C885"/>
                </a:solidFill>
                <a:latin typeface="Inter Tight" pitchFamily="34" charset="0"/>
                <a:ea typeface="Inter Tight" pitchFamily="34" charset="-122"/>
                <a:cs typeface="Inter Tight" pitchFamily="34" charset="-120"/>
              </a:rPr>
              <a:t>ValueBot is coming soon</a:t>
            </a:r>
            <a:endParaRPr lang="en-US" sz="6000" dirty="0"/>
          </a:p>
        </p:txBody>
      </p:sp>
      <p:sp>
        <p:nvSpPr>
          <p:cNvPr id="8" name="Text 6"/>
          <p:cNvSpPr/>
          <p:nvPr/>
        </p:nvSpPr>
        <p:spPr>
          <a:xfrm>
            <a:off x="9077249" y="3933749"/>
            <a:ext cx="7337511" cy="2377440"/>
          </a:xfrm>
          <a:prstGeom prst="rect">
            <a:avLst/>
          </a:prstGeom>
          <a:noFill/>
          <a:ln/>
        </p:spPr>
        <p:txBody>
          <a:bodyPr wrap="square" rtlCol="0" anchor="t">
            <a:spAutoFit/>
          </a:bodyPr>
          <a:lstStyle/>
          <a:p>
            <a:pPr indent="0" marL="0">
              <a:lnSpc>
                <a:spcPct val="150000"/>
              </a:lnSpc>
              <a:buNone/>
            </a:pPr>
            <a:r>
              <a:rPr lang="en-US" sz="2000" dirty="0">
                <a:solidFill>
                  <a:srgbClr val="030826"/>
                </a:solidFill>
                <a:latin typeface="Inter Tight" pitchFamily="34" charset="0"/>
                <a:ea typeface="Inter Tight" pitchFamily="34" charset="-122"/>
                <a:cs typeface="Inter Tight" pitchFamily="34" charset="-120"/>
              </a:rPr>
              <a:t>Be first in line. Waitlist members get early access and launch pricing for ValueBot AI before public release.</a:t>
            </a:r>
            <a:endParaRPr lang="en-US" sz="2000" dirty="0"/>
          </a:p>
          <a:p>
            <a:pPr indent="0" marL="0">
              <a:lnSpc>
                <a:spcPct val="150000"/>
              </a:lnSpc>
              <a:buNone/>
            </a:pPr>
            <a:r>
              <a:rPr lang="en-US" sz="2000" dirty="0">
                <a:solidFill>
                  <a:srgbClr val="030826"/>
                </a:solidFill>
                <a:latin typeface="Inter Tight" pitchFamily="34" charset="0"/>
                <a:ea typeface="Inter Tight" pitchFamily="34" charset="-122"/>
                <a:cs typeface="Inter Tight" pitchFamily="34" charset="-120"/>
              </a:rPr>
              <a:t/>
            </a:r>
            <a:endParaRPr lang="en-US" sz="2000" dirty="0"/>
          </a:p>
          <a:p>
            <a:pPr indent="0" marL="0">
              <a:lnSpc>
                <a:spcPct val="150000"/>
              </a:lnSpc>
              <a:buNone/>
            </a:pPr>
            <a:r>
              <a:rPr lang="en-US" sz="2000" dirty="0">
                <a:solidFill>
                  <a:srgbClr val="030826"/>
                </a:solidFill>
                <a:latin typeface="Inter Tight" pitchFamily="34" charset="0"/>
                <a:ea typeface="Inter Tight" pitchFamily="34" charset="-122"/>
                <a:cs typeface="Inter Tight" pitchFamily="34" charset="-120"/>
              </a:rPr>
              <a:t>No spam. One email when ValueBot launches. 18+ only.</a:t>
            </a:r>
            <a:endParaRPr lang="en-US" sz="2000" dirty="0"/>
          </a:p>
        </p:txBody>
      </p:sp>
      <p:sp>
        <p:nvSpPr>
          <p:cNvPr id="9" name="Shape 7">
            <a:hlinkClick r:id="rIdVBLink"/>
          </p:cNvPr>
          <p:cNvSpPr/>
          <p:nvPr/>
        </p:nvSpPr>
        <p:spPr>
          <a:xfrm>
            <a:off x="9077249" y="6537960"/>
            <a:ext cx="3657600" cy="957377"/>
          </a:xfrm>
          <a:prstGeom prst="roundRect">
            <a:avLst>
              <a:gd name="adj" fmla="val 50000"/>
            </a:avLst>
          </a:prstGeom>
          <a:solidFill>
            <a:srgbClr val="36C885"/>
          </a:solidFill>
          <a:ln/>
        </p:spPr>
      </p:sp>
      <p:sp>
        <p:nvSpPr>
          <p:cNvPr id="10" name="Text 8">
            <a:hlinkClick r:id="rIdVBLink"/>
          </p:cNvPr>
          <p:cNvSpPr/>
          <p:nvPr/>
        </p:nvSpPr>
        <p:spPr>
          <a:xfrm>
            <a:off x="9077249" y="6784848"/>
            <a:ext cx="3657600" cy="461772"/>
          </a:xfrm>
          <a:prstGeom prst="rect">
            <a:avLst/>
          </a:prstGeom>
          <a:noFill/>
          <a:ln/>
        </p:spPr>
        <p:txBody>
          <a:bodyPr wrap="square" rtlCol="0" anchor="t">
            <a:spAutoFit/>
          </a:bodyPr>
          <a:lstStyle/>
          <a:p>
            <a:pPr algn="ctr" indent="0" marL="0">
              <a:buNone/>
            </a:pPr>
            <a:r>
              <a:rPr lang="en-US" sz="2400" dirty="0">
                <a:solidFill>
                  <a:srgbClr val="FFFFFF"/>
                </a:solidFill>
                <a:latin typeface="Inter Tight" pitchFamily="34" charset="0"/>
                <a:ea typeface="Inter Tight" pitchFamily="34" charset="-122"/>
                <a:cs typeface="Inter Tight" pitchFamily="34" charset="-120"/>
              </a:rPr>
              <a:t>Join the waitlist</a:t>
            </a:r>
            <a:endParaRPr lang="en-US" sz="2400" dirty="0"/>
          </a:p>
        </p:txBody>
      </p:sp>
      <p:sp>
        <p:nvSpPr>
          <p:cNvPr id="904" name="VB Text 904"/>
          <p:cNvSpPr/>
          <p:nvPr/>
        </p:nvSpPr>
        <p:spPr>
          <a:xfrm>
            <a:off x="914400" y="512064"/>
            <a:ext cx="2926080" cy="475488"/>
          </a:xfrm>
          <a:prstGeom prst="rect">
            <a:avLst/>
          </a:prstGeom>
          <a:noFill/>
          <a:ln/>
        </p:spPr>
        <p:txBody>
          <a:bodyPr wrap="none" rtlCol="0" anchor="t">
            <a:spAutoFit/>
          </a:bodyPr>
          <a:lstStyle/>
          <a:p>
            <a:pPr indent="0" marL="0">
              <a:buNone/>
            </a:pPr>
            <a:r>
              <a:rPr lang="en-US" sz="2500" dirty="0" b="1">
                <a:solidFill>
                  <a:srgbClr val="36C885"/>
                </a:solidFill>
                <a:latin typeface="Inter Tight" pitchFamily="34" charset="0"/>
                <a:ea typeface="Inter Tight" pitchFamily="34" charset="-122"/>
                <a:cs typeface="Inter Tight" pitchFamily="34" charset="-120"/>
              </a:rPr>
              <a:t>ValueBot AI</a:t>
            </a:r>
            <a:endParaRPr lang="en-US" sz="2500" dirty="0"/>
          </a:p>
        </p:txBody>
      </p:sp>
      <p:sp>
        <p:nvSpPr>
          <p:cNvPr id="905" name="VB Text 905">
            <a:hlinkClick r:id="rIdVBLink"/>
          </p:cNvPr>
          <p:cNvSpPr/>
          <p:nvPr/>
        </p:nvSpPr>
        <p:spPr>
          <a:xfrm>
            <a:off x="13075920" y="6748272"/>
            <a:ext cx="3657600" cy="548640"/>
          </a:xfrm>
          <a:prstGeom prst="rect">
            <a:avLst/>
          </a:prstGeom>
          <a:noFill/>
          <a:ln/>
        </p:spPr>
        <p:txBody>
          <a:bodyPr wrap="square" rtlCol="0" anchor="t">
            <a:spAutoFit/>
          </a:bodyPr>
          <a:lstStyle/>
          <a:p>
            <a:pPr indent="0" marL="0">
              <a:lnSpc>
                <a:spcPct val="150000"/>
              </a:lnSpc>
              <a:buNone/>
            </a:pPr>
            <a:r>
              <a:rPr lang="en-US" sz="2400" dirty="0">
                <a:solidFill>
                  <a:srgbClr val="36C885"/>
                </a:solidFill>
                <a:latin typeface="Inter Tight" pitchFamily="34" charset="0"/>
                <a:ea typeface="Inter Tight" pitchFamily="34" charset="-122"/>
                <a:cs typeface="Inter Tight" pitchFamily="34" charset="-120"/>
              </a:rPr>
              <a:t>stakeprosoft.com</a:t>
            </a:r>
            <a:endParaRPr lang="en-US" sz="2400" dirty="0"/>
          </a:p>
        </p:txBody>
      </p:sp>
      <p:sp>
        <p:nvSpPr>
          <p:cNvPr id="906" name="VB Text 906"/>
          <p:cNvSpPr/>
          <p:nvPr/>
        </p:nvSpPr>
        <p:spPr>
          <a:xfrm>
            <a:off x="1463040" y="3291840"/>
            <a:ext cx="6949440" cy="3108960"/>
          </a:xfrm>
          <a:prstGeom prst="rect">
            <a:avLst/>
          </a:prstGeom>
          <a:noFill/>
          <a:ln/>
        </p:spPr>
        <p:txBody>
          <a:bodyPr wrap="none" rtlCol="0" anchor="t">
            <a:spAutoFit/>
          </a:bodyPr>
          <a:lstStyle/>
          <a:p>
            <a:pPr indent="0" marL="0">
              <a:buNone/>
            </a:pPr>
            <a:r>
              <a:rPr lang="en-US" sz="20000" dirty="0">
                <a:solidFill>
                  <a:srgbClr val="36C885"/>
                </a:solidFill>
                <a:latin typeface="Inter Tight" pitchFamily="34" charset="0"/>
                <a:ea typeface="Inter Tight" pitchFamily="34" charset="-122"/>
                <a:cs typeface="Inter Tight" pitchFamily="34" charset="-120"/>
              </a:rPr>
              <a:t>2027</a:t>
            </a:r>
            <a:endParaRPr lang="en-US" sz="20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T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Tight"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Insurance</dc:title>
  <dc:subject>PptxGenJS Presentation</dc:subject>
  <dc:creator>PptxGenJS</dc:creator>
  <cp:lastModifiedBy>PptxGenJS</cp:lastModifiedBy>
  <cp:revision>1</cp:revision>
  <dcterms:created xsi:type="dcterms:W3CDTF">2026-10-21T11:25:44Z</dcterms:created>
  <dcterms:modified xsi:type="dcterms:W3CDTF">2026-10-21T11:25:44Z</dcterms:modified>
</cp:coreProperties>
</file>